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02" r:id="rId3"/>
    <p:sldId id="262" r:id="rId4"/>
    <p:sldId id="263" r:id="rId5"/>
    <p:sldId id="264" r:id="rId6"/>
    <p:sldId id="265" r:id="rId7"/>
    <p:sldId id="272" r:id="rId8"/>
    <p:sldId id="273" r:id="rId9"/>
    <p:sldId id="274" r:id="rId10"/>
    <p:sldId id="287" r:id="rId11"/>
    <p:sldId id="288" r:id="rId12"/>
    <p:sldId id="275" r:id="rId13"/>
    <p:sldId id="289" r:id="rId14"/>
    <p:sldId id="290" r:id="rId15"/>
    <p:sldId id="291" r:id="rId16"/>
    <p:sldId id="292" r:id="rId17"/>
    <p:sldId id="293" r:id="rId18"/>
    <p:sldId id="294" r:id="rId19"/>
    <p:sldId id="295" r:id="rId20"/>
    <p:sldId id="276" r:id="rId21"/>
    <p:sldId id="277" r:id="rId22"/>
    <p:sldId id="279" r:id="rId23"/>
    <p:sldId id="278" r:id="rId24"/>
    <p:sldId id="296" r:id="rId25"/>
    <p:sldId id="283" r:id="rId26"/>
    <p:sldId id="297" r:id="rId27"/>
    <p:sldId id="298" r:id="rId28"/>
    <p:sldId id="280" r:id="rId29"/>
    <p:sldId id="266" r:id="rId30"/>
    <p:sldId id="268" r:id="rId31"/>
    <p:sldId id="303" r:id="rId32"/>
    <p:sldId id="269" r:id="rId33"/>
    <p:sldId id="271" r:id="rId34"/>
    <p:sldId id="284" r:id="rId35"/>
    <p:sldId id="299" r:id="rId36"/>
    <p:sldId id="285" r:id="rId37"/>
    <p:sldId id="301" r:id="rId38"/>
    <p:sldId id="304"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7" d="100"/>
          <a:sy n="107" d="100"/>
        </p:scale>
        <p:origin x="-9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C20FAD3-8854-4EAA-A1DA-4A001596D4BB}" type="datetimeFigureOut">
              <a:rPr lang="en-US"/>
              <a:pPr>
                <a:defRPr/>
              </a:pPr>
              <a:t>6/25/2013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4E20CAA-D9B6-4861-B46B-6D2EB941219F}" type="slidenum">
              <a:rPr lang="en-US"/>
              <a:pPr>
                <a:defRPr/>
              </a:pPr>
              <a:t>‹#›</a:t>
            </a:fld>
            <a:endParaRPr lang="en-US"/>
          </a:p>
        </p:txBody>
      </p:sp>
    </p:spTree>
    <p:extLst>
      <p:ext uri="{BB962C8B-B14F-4D97-AF65-F5344CB8AC3E}">
        <p14:creationId xmlns:p14="http://schemas.microsoft.com/office/powerpoint/2010/main" val="11139455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7A2284-5742-47B6-95C9-7B52CDB9F22A}" type="slidenum">
              <a:rPr lang="en-US"/>
              <a:pPr fontAlgn="base">
                <a:spcBef>
                  <a:spcPct val="0"/>
                </a:spcBef>
                <a:spcAft>
                  <a:spcPct val="0"/>
                </a:spcAft>
                <a:defRPr/>
              </a:pPr>
              <a:t>3</a:t>
            </a:fld>
            <a:endParaRPr lang="en-US"/>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5C61198-B97E-4E2A-97C6-E76B3D9AED10}" type="slidenum">
              <a:rPr lang="en-US"/>
              <a:pPr fontAlgn="base">
                <a:spcBef>
                  <a:spcPct val="0"/>
                </a:spcBef>
                <a:spcAft>
                  <a:spcPct val="0"/>
                </a:spcAft>
                <a:defRPr/>
              </a:pPr>
              <a:t>20</a:t>
            </a:fld>
            <a:endParaRPr lang="en-US"/>
          </a:p>
        </p:txBody>
      </p:sp>
      <p:sp>
        <p:nvSpPr>
          <p:cNvPr id="51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53171B-E21A-49A7-852C-72DB8F866A00}" type="slidenum">
              <a:rPr lang="en-US"/>
              <a:pPr fontAlgn="base">
                <a:spcBef>
                  <a:spcPct val="0"/>
                </a:spcBef>
                <a:spcAft>
                  <a:spcPct val="0"/>
                </a:spcAft>
                <a:defRPr/>
              </a:pPr>
              <a:t>21</a:t>
            </a:fld>
            <a:endParaRPr lang="en-US"/>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3D7CEB-54E7-4ED8-B446-48257B67C11E}" type="slidenum">
              <a:rPr lang="en-US"/>
              <a:pPr fontAlgn="base">
                <a:spcBef>
                  <a:spcPct val="0"/>
                </a:spcBef>
                <a:spcAft>
                  <a:spcPct val="0"/>
                </a:spcAft>
                <a:defRPr/>
              </a:pPr>
              <a:t>22</a:t>
            </a:fld>
            <a:endParaRPr lang="en-US"/>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E2A49E-7189-4C08-8AB8-BCBA7DCD7BF4}" type="slidenum">
              <a:rPr lang="en-US"/>
              <a:pPr fontAlgn="base">
                <a:spcBef>
                  <a:spcPct val="0"/>
                </a:spcBef>
                <a:spcAft>
                  <a:spcPct val="0"/>
                </a:spcAft>
                <a:defRPr/>
              </a:pPr>
              <a:t>23</a:t>
            </a:fld>
            <a:endParaRPr lang="en-US"/>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EC7C25-5346-480D-9338-6C596C53D918}" type="slidenum">
              <a:rPr lang="en-US"/>
              <a:pPr fontAlgn="base">
                <a:spcBef>
                  <a:spcPct val="0"/>
                </a:spcBef>
                <a:spcAft>
                  <a:spcPct val="0"/>
                </a:spcAft>
                <a:defRPr/>
              </a:pPr>
              <a:t>25</a:t>
            </a:fld>
            <a:endParaRPr lang="en-US"/>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8B0DC5-799A-46F6-BE21-7990DD9929CA}" type="slidenum">
              <a:rPr lang="en-US"/>
              <a:pPr fontAlgn="base">
                <a:spcBef>
                  <a:spcPct val="0"/>
                </a:spcBef>
                <a:spcAft>
                  <a:spcPct val="0"/>
                </a:spcAft>
                <a:defRPr/>
              </a:pPr>
              <a:t>26</a:t>
            </a:fld>
            <a:endParaRPr lang="en-US"/>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12DBFC-E02A-492B-9EB6-614308657C20}" type="slidenum">
              <a:rPr lang="en-US"/>
              <a:pPr fontAlgn="base">
                <a:spcBef>
                  <a:spcPct val="0"/>
                </a:spcBef>
                <a:spcAft>
                  <a:spcPct val="0"/>
                </a:spcAft>
                <a:defRPr/>
              </a:pPr>
              <a:t>28</a:t>
            </a:fld>
            <a:endParaRPr lang="en-US"/>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9267CE-3089-444D-A1FC-A190640EB470}" type="slidenum">
              <a:rPr lang="en-US"/>
              <a:pPr fontAlgn="base">
                <a:spcBef>
                  <a:spcPct val="0"/>
                </a:spcBef>
                <a:spcAft>
                  <a:spcPct val="0"/>
                </a:spcAft>
                <a:defRPr/>
              </a:pPr>
              <a:t>29</a:t>
            </a:fld>
            <a:endParaRPr lang="en-US"/>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907D57-2A11-475B-9600-54D42AF6BB80}" type="slidenum">
              <a:rPr lang="en-US"/>
              <a:pPr fontAlgn="base">
                <a:spcBef>
                  <a:spcPct val="0"/>
                </a:spcBef>
                <a:spcAft>
                  <a:spcPct val="0"/>
                </a:spcAft>
                <a:defRPr/>
              </a:pPr>
              <a:t>30</a:t>
            </a:fld>
            <a:endParaRPr lang="en-US"/>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8708F9-3D66-455C-8EC2-D359D0A5E688}" type="slidenum">
              <a:rPr lang="en-US"/>
              <a:pPr fontAlgn="base">
                <a:spcBef>
                  <a:spcPct val="0"/>
                </a:spcBef>
                <a:spcAft>
                  <a:spcPct val="0"/>
                </a:spcAft>
                <a:defRPr/>
              </a:pPr>
              <a:t>32</a:t>
            </a:fld>
            <a:endParaRPr lang="en-US"/>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1D9BE0-536A-483E-A57D-D0531657D231}" type="slidenum">
              <a:rPr lang="en-US"/>
              <a:pPr fontAlgn="base">
                <a:spcBef>
                  <a:spcPct val="0"/>
                </a:spcBef>
                <a:spcAft>
                  <a:spcPct val="0"/>
                </a:spcAft>
                <a:defRPr/>
              </a:pPr>
              <a:t>4</a:t>
            </a:fld>
            <a:endParaRPr lang="en-US"/>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78BE79-E7C8-4DA9-878D-5949EA472D3C}" type="slidenum">
              <a:rPr lang="en-US"/>
              <a:pPr fontAlgn="base">
                <a:spcBef>
                  <a:spcPct val="0"/>
                </a:spcBef>
                <a:spcAft>
                  <a:spcPct val="0"/>
                </a:spcAft>
                <a:defRPr/>
              </a:pPr>
              <a:t>33</a:t>
            </a:fld>
            <a:endParaRPr lang="en-US"/>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61F6ED2-CEB6-44F6-A25D-7E68E1E9A61B}" type="slidenum">
              <a:rPr lang="en-US"/>
              <a:pPr fontAlgn="base">
                <a:spcBef>
                  <a:spcPct val="0"/>
                </a:spcBef>
                <a:spcAft>
                  <a:spcPct val="0"/>
                </a:spcAft>
                <a:defRPr/>
              </a:pPr>
              <a:t>34</a:t>
            </a:fld>
            <a:endParaRPr lang="en-US"/>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3493ED-4D5F-4D20-8651-D5B4EF6FFFB9}" type="slidenum">
              <a:rPr lang="en-US"/>
              <a:pPr fontAlgn="base">
                <a:spcBef>
                  <a:spcPct val="0"/>
                </a:spcBef>
                <a:spcAft>
                  <a:spcPct val="0"/>
                </a:spcAft>
                <a:defRPr/>
              </a:pPr>
              <a:t>36</a:t>
            </a:fld>
            <a:endParaRPr lang="en-US"/>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AC14B6-D08C-4117-9FAF-5BC58ECD8A36}" type="slidenum">
              <a:rPr lang="en-US"/>
              <a:pPr fontAlgn="base">
                <a:spcBef>
                  <a:spcPct val="0"/>
                </a:spcBef>
                <a:spcAft>
                  <a:spcPct val="0"/>
                </a:spcAft>
                <a:defRPr/>
              </a:pPr>
              <a:t>37</a:t>
            </a:fld>
            <a:endParaRPr lang="en-US"/>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CAD365-F586-4E26-A92C-24509BE56BD3}" type="slidenum">
              <a:rPr lang="en-US"/>
              <a:pPr fontAlgn="base">
                <a:spcBef>
                  <a:spcPct val="0"/>
                </a:spcBef>
                <a:spcAft>
                  <a:spcPct val="0"/>
                </a:spcAft>
                <a:defRPr/>
              </a:pPr>
              <a:t>38</a:t>
            </a:fld>
            <a:endParaRPr lang="en-US"/>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C77F9D-5059-4D3E-AB95-0303C635830E}" type="slidenum">
              <a:rPr lang="en-US"/>
              <a:pPr fontAlgn="base">
                <a:spcBef>
                  <a:spcPct val="0"/>
                </a:spcBef>
                <a:spcAft>
                  <a:spcPct val="0"/>
                </a:spcAft>
                <a:defRPr/>
              </a:pPr>
              <a:t>5</a:t>
            </a:fld>
            <a:endParaRPr lang="en-US"/>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22C863-8630-4B0D-A1A0-7EF0B59A007E}" type="slidenum">
              <a:rPr lang="en-US"/>
              <a:pPr fontAlgn="base">
                <a:spcBef>
                  <a:spcPct val="0"/>
                </a:spcBef>
                <a:spcAft>
                  <a:spcPct val="0"/>
                </a:spcAft>
                <a:defRPr/>
              </a:pPr>
              <a:t>6</a:t>
            </a:fld>
            <a:endParaRPr lang="en-US"/>
          </a:p>
        </p:txBody>
      </p:sp>
      <p:sp>
        <p:nvSpPr>
          <p:cNvPr id="450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7A3681-75D8-48F0-87F1-F2C88D7ABA57}" type="slidenum">
              <a:rPr lang="en-US"/>
              <a:pPr fontAlgn="base">
                <a:spcBef>
                  <a:spcPct val="0"/>
                </a:spcBef>
                <a:spcAft>
                  <a:spcPct val="0"/>
                </a:spcAft>
                <a:defRPr/>
              </a:pPr>
              <a:t>8</a:t>
            </a:fld>
            <a:endParaRPr lang="en-US"/>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B8EC77-50EB-4222-A55A-741DFD101D25}" type="slidenum">
              <a:rPr lang="en-US"/>
              <a:pPr fontAlgn="base">
                <a:spcBef>
                  <a:spcPct val="0"/>
                </a:spcBef>
                <a:spcAft>
                  <a:spcPct val="0"/>
                </a:spcAft>
                <a:defRPr/>
              </a:pPr>
              <a:t>9</a:t>
            </a:fld>
            <a:endParaRPr lang="en-US"/>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E1BD69-8995-4617-A7F6-59848A31ED39}" type="slidenum">
              <a:rPr lang="en-US"/>
              <a:pPr fontAlgn="base">
                <a:spcBef>
                  <a:spcPct val="0"/>
                </a:spcBef>
                <a:spcAft>
                  <a:spcPct val="0"/>
                </a:spcAft>
                <a:defRPr/>
              </a:pPr>
              <a:t>12</a:t>
            </a:fld>
            <a:endParaRPr lang="en-US"/>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5103D2-6D91-4E4D-A133-D86F9952832D}" type="slidenum">
              <a:rPr lang="en-US"/>
              <a:pPr fontAlgn="base">
                <a:spcBef>
                  <a:spcPct val="0"/>
                </a:spcBef>
                <a:spcAft>
                  <a:spcPct val="0"/>
                </a:spcAft>
                <a:defRPr/>
              </a:pPr>
              <a:t>19</a:t>
            </a:fld>
            <a:endParaRPr lang="en-US"/>
          </a:p>
        </p:txBody>
      </p:sp>
      <p:sp>
        <p:nvSpPr>
          <p:cNvPr id="501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A944645-50CD-4C78-BF6C-D24242313037}" type="datetimeFigureOut">
              <a:rPr lang="en-US"/>
              <a:pPr>
                <a:defRPr/>
              </a:pPr>
              <a:t>6/25/2013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85D87B5-0F82-4551-8058-6F2F30226E0F}" type="slidenum">
              <a:rPr lang="en-US"/>
              <a:pPr>
                <a:defRPr/>
              </a:pPr>
              <a:t>‹#›</a:t>
            </a:fld>
            <a:endParaRPr lang="en-US"/>
          </a:p>
        </p:txBody>
      </p:sp>
    </p:spTree>
    <p:extLst>
      <p:ext uri="{BB962C8B-B14F-4D97-AF65-F5344CB8AC3E}">
        <p14:creationId xmlns:p14="http://schemas.microsoft.com/office/powerpoint/2010/main" val="1081606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8357CB3-3771-47B8-A4C9-AADCFB9652D1}" type="datetimeFigureOut">
              <a:rPr lang="en-US"/>
              <a:pPr>
                <a:defRPr/>
              </a:pPr>
              <a:t>6/25/2013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17A9F4-9FC0-4F1C-BEAE-1CDF891762EC}" type="slidenum">
              <a:rPr lang="en-US"/>
              <a:pPr>
                <a:defRPr/>
              </a:pPr>
              <a:t>‹#›</a:t>
            </a:fld>
            <a:endParaRPr lang="en-US"/>
          </a:p>
        </p:txBody>
      </p:sp>
    </p:spTree>
    <p:extLst>
      <p:ext uri="{BB962C8B-B14F-4D97-AF65-F5344CB8AC3E}">
        <p14:creationId xmlns:p14="http://schemas.microsoft.com/office/powerpoint/2010/main" val="3490825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346543F-427A-4705-B445-CDAC19877139}" type="datetimeFigureOut">
              <a:rPr lang="en-US"/>
              <a:pPr>
                <a:defRPr/>
              </a:pPr>
              <a:t>6/25/2013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433064-82D4-4FDD-A912-3AAC5A92FB17}" type="slidenum">
              <a:rPr lang="en-US"/>
              <a:pPr>
                <a:defRPr/>
              </a:pPr>
              <a:t>‹#›</a:t>
            </a:fld>
            <a:endParaRPr lang="en-US"/>
          </a:p>
        </p:txBody>
      </p:sp>
    </p:spTree>
    <p:extLst>
      <p:ext uri="{BB962C8B-B14F-4D97-AF65-F5344CB8AC3E}">
        <p14:creationId xmlns:p14="http://schemas.microsoft.com/office/powerpoint/2010/main" val="169849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37ABCAA-AF9B-4E04-8164-CEF53EED03D5}" type="datetimeFigureOut">
              <a:rPr lang="en-US"/>
              <a:pPr>
                <a:defRPr/>
              </a:pPr>
              <a:t>6/25/2013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570DCA-75C1-41BC-B7C2-91159C9F8E12}" type="slidenum">
              <a:rPr lang="en-US"/>
              <a:pPr>
                <a:defRPr/>
              </a:pPr>
              <a:t>‹#›</a:t>
            </a:fld>
            <a:endParaRPr lang="en-US"/>
          </a:p>
        </p:txBody>
      </p:sp>
    </p:spTree>
    <p:extLst>
      <p:ext uri="{BB962C8B-B14F-4D97-AF65-F5344CB8AC3E}">
        <p14:creationId xmlns:p14="http://schemas.microsoft.com/office/powerpoint/2010/main" val="285719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EDF49B6-D16C-479F-9BA2-3589FE37D158}" type="datetimeFigureOut">
              <a:rPr lang="en-US"/>
              <a:pPr>
                <a:defRPr/>
              </a:pPr>
              <a:t>6/25/2013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73DE02A-9017-42E8-A50A-76215E62A7D7}" type="slidenum">
              <a:rPr lang="en-US"/>
              <a:pPr>
                <a:defRPr/>
              </a:pPr>
              <a:t>‹#›</a:t>
            </a:fld>
            <a:endParaRPr lang="en-US"/>
          </a:p>
        </p:txBody>
      </p:sp>
    </p:spTree>
    <p:extLst>
      <p:ext uri="{BB962C8B-B14F-4D97-AF65-F5344CB8AC3E}">
        <p14:creationId xmlns:p14="http://schemas.microsoft.com/office/powerpoint/2010/main" val="189989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3DADA24-1A2D-4ABB-AB29-E0E1800B655B}" type="datetimeFigureOut">
              <a:rPr lang="en-US"/>
              <a:pPr>
                <a:defRPr/>
              </a:pPr>
              <a:t>6/25/2013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C4CF0F-8D7D-4852-ACB5-1A65CB3A51F9}" type="slidenum">
              <a:rPr lang="en-US"/>
              <a:pPr>
                <a:defRPr/>
              </a:pPr>
              <a:t>‹#›</a:t>
            </a:fld>
            <a:endParaRPr lang="en-US"/>
          </a:p>
        </p:txBody>
      </p:sp>
    </p:spTree>
    <p:extLst>
      <p:ext uri="{BB962C8B-B14F-4D97-AF65-F5344CB8AC3E}">
        <p14:creationId xmlns:p14="http://schemas.microsoft.com/office/powerpoint/2010/main" val="387517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AA95312-0476-4067-95BF-790CB5EA7DF3}" type="datetimeFigureOut">
              <a:rPr lang="en-US"/>
              <a:pPr>
                <a:defRPr/>
              </a:pPr>
              <a:t>6/25/2013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E78AADD-D386-4CF9-9CDF-E4E3E175C6BA}" type="slidenum">
              <a:rPr lang="en-US"/>
              <a:pPr>
                <a:defRPr/>
              </a:pPr>
              <a:t>‹#›</a:t>
            </a:fld>
            <a:endParaRPr lang="en-US"/>
          </a:p>
        </p:txBody>
      </p:sp>
    </p:spTree>
    <p:extLst>
      <p:ext uri="{BB962C8B-B14F-4D97-AF65-F5344CB8AC3E}">
        <p14:creationId xmlns:p14="http://schemas.microsoft.com/office/powerpoint/2010/main" val="1565072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EC70E0C-EDB3-4D83-B0B3-FFA689DA4C48}" type="datetimeFigureOut">
              <a:rPr lang="en-US"/>
              <a:pPr>
                <a:defRPr/>
              </a:pPr>
              <a:t>6/25/2013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894DA7B-B737-4321-B60D-5ABCD934364F}" type="slidenum">
              <a:rPr lang="en-US"/>
              <a:pPr>
                <a:defRPr/>
              </a:pPr>
              <a:t>‹#›</a:t>
            </a:fld>
            <a:endParaRPr lang="en-US"/>
          </a:p>
        </p:txBody>
      </p:sp>
    </p:spTree>
    <p:extLst>
      <p:ext uri="{BB962C8B-B14F-4D97-AF65-F5344CB8AC3E}">
        <p14:creationId xmlns:p14="http://schemas.microsoft.com/office/powerpoint/2010/main" val="343821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985C504-AA0F-4F6F-8EBB-CABA7BBC9E57}" type="datetimeFigureOut">
              <a:rPr lang="en-US"/>
              <a:pPr>
                <a:defRPr/>
              </a:pPr>
              <a:t>6/25/2013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DE8C9C0-034B-41CF-A3FC-6129BCEC6EE8}" type="slidenum">
              <a:rPr lang="en-US"/>
              <a:pPr>
                <a:defRPr/>
              </a:pPr>
              <a:t>‹#›</a:t>
            </a:fld>
            <a:endParaRPr lang="en-US"/>
          </a:p>
        </p:txBody>
      </p:sp>
    </p:spTree>
    <p:extLst>
      <p:ext uri="{BB962C8B-B14F-4D97-AF65-F5344CB8AC3E}">
        <p14:creationId xmlns:p14="http://schemas.microsoft.com/office/powerpoint/2010/main" val="1651269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196759D-977E-48E9-A0E6-ED0ED0773A33}" type="datetimeFigureOut">
              <a:rPr lang="en-US"/>
              <a:pPr>
                <a:defRPr/>
              </a:pPr>
              <a:t>6/25/2013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EA0E8F0-6600-4A10-8468-31E6BDFB11CE}" type="slidenum">
              <a:rPr lang="en-US"/>
              <a:pPr>
                <a:defRPr/>
              </a:pPr>
              <a:t>‹#›</a:t>
            </a:fld>
            <a:endParaRPr lang="en-US"/>
          </a:p>
        </p:txBody>
      </p:sp>
    </p:spTree>
    <p:extLst>
      <p:ext uri="{BB962C8B-B14F-4D97-AF65-F5344CB8AC3E}">
        <p14:creationId xmlns:p14="http://schemas.microsoft.com/office/powerpoint/2010/main" val="1924493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2390FFD-652F-475B-8F4E-32B204E09A30}" type="datetimeFigureOut">
              <a:rPr lang="en-US"/>
              <a:pPr>
                <a:defRPr/>
              </a:pPr>
              <a:t>6/25/2013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C2B7536-FB97-40AD-8A96-822088A4B2AF}" type="slidenum">
              <a:rPr lang="en-US"/>
              <a:pPr>
                <a:defRPr/>
              </a:pPr>
              <a:t>‹#›</a:t>
            </a:fld>
            <a:endParaRPr lang="en-US"/>
          </a:p>
        </p:txBody>
      </p:sp>
    </p:spTree>
    <p:extLst>
      <p:ext uri="{BB962C8B-B14F-4D97-AF65-F5344CB8AC3E}">
        <p14:creationId xmlns:p14="http://schemas.microsoft.com/office/powerpoint/2010/main" val="65800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B176F2C6-2406-4522-BBB0-9636A0F721DA}" type="datetimeFigureOut">
              <a:rPr lang="en-US"/>
              <a:pPr>
                <a:defRPr/>
              </a:pPr>
              <a:t>6/25/2013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838C239-3A41-4919-B8AE-B2D96BF866DB}" type="slidenum">
              <a:rPr lang="en-US"/>
              <a:pPr>
                <a:defRPr/>
              </a:pPr>
              <a:t>‹#›</a:t>
            </a:fld>
            <a:endParaRPr lang="en-US"/>
          </a:p>
        </p:txBody>
      </p:sp>
      <p:pic>
        <p:nvPicPr>
          <p:cNvPr id="1031" name="Picture 7" descr="PwrptBkgd11.jp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0fPicture%20001.jpg%20%20%20%20%20%20%20%20%20%20%20%20%20%20%20%20%20%20%20%20%20%20%20%20%20%20%20%20%20%20%20%20%20%20%20%20%20%20%20%20%20%20%20%20%20%20%20%200021FF8E%0cMacintosh%20HD%20%20%20%20%20%20%20%20%20%20%20%20%20%20%20%20%20%20%20BB70378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PPT%20Handout_Module%204.ppt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endParaRPr lang="en-US" smtClean="0"/>
          </a:p>
        </p:txBody>
      </p:sp>
      <p:sp>
        <p:nvSpPr>
          <p:cNvPr id="3" name="Subtitle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endParaRPr lang="en-US"/>
          </a:p>
        </p:txBody>
      </p:sp>
      <p:pic>
        <p:nvPicPr>
          <p:cNvPr id="2052" name="Picture 4" descr="PwrptBkgd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t>Open or Closed?</a:t>
            </a:r>
          </a:p>
        </p:txBody>
      </p:sp>
      <p:sp>
        <p:nvSpPr>
          <p:cNvPr id="3" name="Content Placeholder 2"/>
          <p:cNvSpPr>
            <a:spLocks noGrp="1"/>
          </p:cNvSpPr>
          <p:nvPr>
            <p:ph idx="1"/>
          </p:nvPr>
        </p:nvSpPr>
        <p:spPr>
          <a:xfrm>
            <a:off x="457200" y="1600200"/>
            <a:ext cx="8229600" cy="4038600"/>
          </a:xfrm>
        </p:spPr>
        <p:txBody>
          <a:bodyPr rtlCol="0">
            <a:normAutofit fontScale="85000" lnSpcReduction="20000"/>
          </a:bodyPr>
          <a:lstStyle/>
          <a:p>
            <a:pPr eaLnBrk="1" fontAlgn="auto" hangingPunct="1">
              <a:spcAft>
                <a:spcPts val="0"/>
              </a:spcAft>
              <a:buFont typeface="Arial" pitchFamily="34" charset="0"/>
              <a:buChar char="•"/>
              <a:defRPr/>
            </a:pPr>
            <a:r>
              <a:rPr lang="en-US" dirty="0" smtClean="0"/>
              <a:t>Do you work?</a:t>
            </a:r>
          </a:p>
          <a:p>
            <a:pPr eaLnBrk="1" fontAlgn="auto" hangingPunct="1">
              <a:spcAft>
                <a:spcPts val="0"/>
              </a:spcAft>
              <a:buFont typeface="Arial" pitchFamily="34" charset="0"/>
              <a:buChar char="•"/>
              <a:defRPr/>
            </a:pPr>
            <a:r>
              <a:rPr lang="en-US" dirty="0" smtClean="0"/>
              <a:t>How do you feel about that?</a:t>
            </a:r>
          </a:p>
          <a:p>
            <a:pPr eaLnBrk="1" fontAlgn="auto" hangingPunct="1">
              <a:spcAft>
                <a:spcPts val="0"/>
              </a:spcAft>
              <a:buFont typeface="Arial" pitchFamily="34" charset="0"/>
              <a:buChar char="•"/>
              <a:defRPr/>
            </a:pPr>
            <a:r>
              <a:rPr lang="en-US" dirty="0" smtClean="0"/>
              <a:t>Have you started feeding your baby solid foods yet?</a:t>
            </a:r>
          </a:p>
          <a:p>
            <a:pPr eaLnBrk="1" fontAlgn="auto" hangingPunct="1">
              <a:spcAft>
                <a:spcPts val="0"/>
              </a:spcAft>
              <a:buFont typeface="Arial" pitchFamily="34" charset="0"/>
              <a:buChar char="•"/>
              <a:defRPr/>
            </a:pPr>
            <a:r>
              <a:rPr lang="en-US" dirty="0" smtClean="0"/>
              <a:t>Are you going back to school?</a:t>
            </a:r>
          </a:p>
          <a:p>
            <a:pPr eaLnBrk="1" fontAlgn="auto" hangingPunct="1">
              <a:spcAft>
                <a:spcPts val="0"/>
              </a:spcAft>
              <a:buFont typeface="Arial" pitchFamily="34" charset="0"/>
              <a:buChar char="•"/>
              <a:defRPr/>
            </a:pPr>
            <a:r>
              <a:rPr lang="en-US" dirty="0" smtClean="0"/>
              <a:t>What options have you already tried?</a:t>
            </a:r>
          </a:p>
          <a:p>
            <a:pPr eaLnBrk="1" fontAlgn="auto" hangingPunct="1">
              <a:spcAft>
                <a:spcPts val="0"/>
              </a:spcAft>
              <a:buFont typeface="Arial" pitchFamily="34" charset="0"/>
              <a:buChar char="•"/>
              <a:defRPr/>
            </a:pPr>
            <a:r>
              <a:rPr lang="en-US" dirty="0" smtClean="0"/>
              <a:t>What can you tell me about your pregnancy?</a:t>
            </a:r>
          </a:p>
          <a:p>
            <a:pPr eaLnBrk="1" fontAlgn="auto" hangingPunct="1">
              <a:spcAft>
                <a:spcPts val="0"/>
              </a:spcAft>
              <a:buFont typeface="Arial" pitchFamily="34" charset="0"/>
              <a:buChar char="•"/>
              <a:defRPr/>
            </a:pPr>
            <a:r>
              <a:rPr lang="en-US" dirty="0" smtClean="0"/>
              <a:t>What has your partner said about breastfeeding?</a:t>
            </a:r>
          </a:p>
          <a:p>
            <a:pPr eaLnBrk="1" fontAlgn="auto" hangingPunct="1">
              <a:spcAft>
                <a:spcPts val="0"/>
              </a:spcAft>
              <a:buFont typeface="Arial" pitchFamily="34" charset="0"/>
              <a:buChar char="•"/>
              <a:defRPr/>
            </a:pPr>
            <a:r>
              <a:rPr lang="en-US" dirty="0" smtClean="0"/>
              <a:t>How many times a day does the baby feed?</a:t>
            </a:r>
          </a:p>
          <a:p>
            <a:pPr eaLnBrk="1" fontAlgn="auto" hangingPunct="1">
              <a:spcAft>
                <a:spcPts val="0"/>
              </a:spcAft>
              <a:buFont typeface="Arial" pitchFamily="34" charset="0"/>
              <a:buChar char="•"/>
              <a:defRPr/>
            </a:pPr>
            <a:r>
              <a:rPr lang="en-US" dirty="0" smtClean="0"/>
              <a:t>What’s a good plan for you?</a:t>
            </a:r>
          </a:p>
          <a:p>
            <a:pPr eaLnBrk="1" fontAlgn="auto" hangingPunct="1">
              <a:spcAft>
                <a:spcPts val="0"/>
              </a:spcAft>
              <a:buFont typeface="Arial" pitchFamily="34" charset="0"/>
              <a:buChar char="•"/>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Practice</a:t>
            </a:r>
          </a:p>
        </p:txBody>
      </p:sp>
      <p:sp>
        <p:nvSpPr>
          <p:cNvPr id="3" name="Content Placeholder 2"/>
          <p:cNvSpPr>
            <a:spLocks noGrp="1"/>
          </p:cNvSpPr>
          <p:nvPr>
            <p:ph idx="1"/>
          </p:nvPr>
        </p:nvSpPr>
        <p:spPr>
          <a:xfrm>
            <a:off x="457200" y="1524000"/>
            <a:ext cx="8229600" cy="4114800"/>
          </a:xfrm>
        </p:spPr>
        <p:txBody>
          <a:bodyPr rtlCol="0">
            <a:normAutofit fontScale="92500" lnSpcReduction="20000"/>
          </a:bodyPr>
          <a:lstStyle/>
          <a:p>
            <a:pPr eaLnBrk="1" fontAlgn="auto" hangingPunct="1">
              <a:spcAft>
                <a:spcPts val="0"/>
              </a:spcAft>
              <a:buFont typeface="Arial" pitchFamily="34" charset="0"/>
              <a:buChar char="•"/>
              <a:defRPr/>
            </a:pPr>
            <a:r>
              <a:rPr lang="en-US" dirty="0" smtClean="0"/>
              <a:t>Are you going to breastfeed or bottlefeed?</a:t>
            </a:r>
          </a:p>
          <a:p>
            <a:pPr eaLnBrk="1" fontAlgn="auto" hangingPunct="1">
              <a:spcAft>
                <a:spcPts val="0"/>
              </a:spcAft>
              <a:buFont typeface="Arial" pitchFamily="34" charset="0"/>
              <a:buChar char="•"/>
              <a:defRPr/>
            </a:pPr>
            <a:r>
              <a:rPr lang="en-US" dirty="0" smtClean="0"/>
              <a:t>Have you talked to your mother about breastfeeding?</a:t>
            </a:r>
          </a:p>
          <a:p>
            <a:pPr eaLnBrk="1" fontAlgn="auto" hangingPunct="1">
              <a:spcAft>
                <a:spcPts val="0"/>
              </a:spcAft>
              <a:buFont typeface="Arial" pitchFamily="34" charset="0"/>
              <a:buChar char="•"/>
              <a:defRPr/>
            </a:pPr>
            <a:r>
              <a:rPr lang="en-US" dirty="0" smtClean="0"/>
              <a:t>Are you going back to work after the                 baby is born?</a:t>
            </a:r>
          </a:p>
          <a:p>
            <a:pPr eaLnBrk="1" fontAlgn="auto" hangingPunct="1">
              <a:spcAft>
                <a:spcPts val="0"/>
              </a:spcAft>
              <a:buFont typeface="Arial" pitchFamily="34" charset="0"/>
              <a:buChar char="•"/>
              <a:defRPr/>
            </a:pPr>
            <a:r>
              <a:rPr lang="en-US" dirty="0" smtClean="0"/>
              <a:t>Have you gone to a prenatal class yet?</a:t>
            </a:r>
          </a:p>
          <a:p>
            <a:pPr eaLnBrk="1" fontAlgn="auto" hangingPunct="1">
              <a:spcAft>
                <a:spcPts val="0"/>
              </a:spcAft>
              <a:buFont typeface="Arial" pitchFamily="34" charset="0"/>
              <a:buChar char="•"/>
              <a:defRPr/>
            </a:pPr>
            <a:r>
              <a:rPr lang="en-US" dirty="0" smtClean="0"/>
              <a:t>Do you have other children?</a:t>
            </a:r>
          </a:p>
          <a:p>
            <a:pPr eaLnBrk="1" fontAlgn="auto" hangingPunct="1">
              <a:spcAft>
                <a:spcPts val="0"/>
              </a:spcAft>
              <a:buFont typeface="Arial" pitchFamily="34" charset="0"/>
              <a:buChar char="•"/>
              <a:defRPr/>
            </a:pPr>
            <a:r>
              <a:rPr lang="en-US" dirty="0" smtClean="0"/>
              <a:t>Are you going to room in with your baby at the hospital?</a:t>
            </a:r>
            <a:endParaRPr lang="en-US" dirty="0"/>
          </a:p>
        </p:txBody>
      </p:sp>
      <p:pic>
        <p:nvPicPr>
          <p:cNvPr id="12292" name="Picture 6" descr="icons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4384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600" smtClean="0"/>
              <a:t>Using Open-Ended Questions in WIC</a:t>
            </a:r>
            <a:br>
              <a:rPr lang="en-US" sz="3600" smtClean="0"/>
            </a:br>
            <a:endParaRPr lang="en-US" sz="3600" smtClean="0"/>
          </a:p>
        </p:txBody>
      </p:sp>
      <p:sp>
        <p:nvSpPr>
          <p:cNvPr id="13315" name="Text Box 6"/>
          <p:cNvSpPr txBox="1">
            <a:spLocks noChangeArrowheads="1"/>
          </p:cNvSpPr>
          <p:nvPr/>
        </p:nvSpPr>
        <p:spPr bwMode="auto">
          <a:xfrm>
            <a:off x="1828800" y="4038600"/>
            <a:ext cx="594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atin typeface="Calibri" pitchFamily="34" charset="0"/>
              </a:rPr>
              <a:t>Handout 3.1:  “Let’s Practice Open-Ended Questions”</a:t>
            </a:r>
          </a:p>
        </p:txBody>
      </p:sp>
      <p:pic>
        <p:nvPicPr>
          <p:cNvPr id="13316" name="Picture 6"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81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t>Digging for More Information</a:t>
            </a:r>
          </a:p>
        </p:txBody>
      </p:sp>
      <p:sp>
        <p:nvSpPr>
          <p:cNvPr id="14339" name="Content Placeholder 2"/>
          <p:cNvSpPr>
            <a:spLocks noGrp="1"/>
          </p:cNvSpPr>
          <p:nvPr>
            <p:ph sz="half" idx="1"/>
          </p:nvPr>
        </p:nvSpPr>
        <p:spPr>
          <a:xfrm>
            <a:off x="5410200" y="1447800"/>
            <a:ext cx="3200400" cy="4525963"/>
          </a:xfrm>
        </p:spPr>
        <p:txBody>
          <a:bodyPr/>
          <a:lstStyle/>
          <a:p>
            <a:pPr eaLnBrk="1" hangingPunct="1"/>
            <a:r>
              <a:rPr lang="en-US" smtClean="0"/>
              <a:t>Probes:</a:t>
            </a:r>
          </a:p>
          <a:p>
            <a:pPr lvl="1" eaLnBrk="1" hangingPunct="1"/>
            <a:r>
              <a:rPr lang="en-US" smtClean="0"/>
              <a:t>Extending</a:t>
            </a:r>
          </a:p>
          <a:p>
            <a:pPr lvl="1" eaLnBrk="1" hangingPunct="1"/>
            <a:r>
              <a:rPr lang="en-US" smtClean="0"/>
              <a:t>Clarifying</a:t>
            </a:r>
          </a:p>
          <a:p>
            <a:pPr lvl="1" eaLnBrk="1" hangingPunct="1"/>
            <a:r>
              <a:rPr lang="en-US" smtClean="0"/>
              <a:t>Reflecting</a:t>
            </a:r>
          </a:p>
          <a:p>
            <a:pPr lvl="1" eaLnBrk="1" hangingPunct="1"/>
            <a:r>
              <a:rPr lang="en-US" smtClean="0"/>
              <a:t>Redirecting</a:t>
            </a:r>
          </a:p>
        </p:txBody>
      </p:sp>
      <p:pic>
        <p:nvPicPr>
          <p:cNvPr id="2050" name="Picture 2" descr="C:\Users\Cathy\Pictures\My Pictures\USDA FNS Staff Curriculum\iStock_000007553154Small.jpg"/>
          <p:cNvPicPr>
            <a:picLocks noGrp="1" noChangeAspect="1" noChangeArrowheads="1"/>
          </p:cNvPicPr>
          <p:nvPr>
            <p:ph sz="half" idx="2"/>
          </p:nvPr>
        </p:nvPicPr>
        <p:blipFill>
          <a:blip r:embed="rId2"/>
          <a:stretch>
            <a:fillRect/>
          </a:stretch>
        </p:blipFill>
        <p:spPr>
          <a:xfrm>
            <a:off x="304800" y="1447800"/>
            <a:ext cx="4987925" cy="3319463"/>
          </a:xfrm>
          <a:ln>
            <a:solidFill>
              <a:schemeClr val="tx1">
                <a:lumMod val="50000"/>
                <a:lumOff val="50000"/>
                <a:alpha val="99000"/>
              </a:schemeClr>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t>Extending Probe</a:t>
            </a:r>
          </a:p>
        </p:txBody>
      </p:sp>
      <p:sp>
        <p:nvSpPr>
          <p:cNvPr id="15363" name="Content Placeholder 4"/>
          <p:cNvSpPr>
            <a:spLocks noGrp="1"/>
          </p:cNvSpPr>
          <p:nvPr>
            <p:ph idx="1"/>
          </p:nvPr>
        </p:nvSpPr>
        <p:spPr/>
        <p:txBody>
          <a:bodyPr/>
          <a:lstStyle/>
          <a:p>
            <a:pPr eaLnBrk="1" hangingPunct="1"/>
            <a:r>
              <a:rPr lang="en-US" smtClean="0"/>
              <a:t>What else have you heard about that?</a:t>
            </a:r>
          </a:p>
          <a:p>
            <a:pPr eaLnBrk="1" hangingPunct="1"/>
            <a:r>
              <a:rPr lang="en-US" smtClean="0"/>
              <a:t>How do you feel about what she said?</a:t>
            </a:r>
          </a:p>
          <a:p>
            <a:pPr eaLnBrk="1" hangingPunct="1"/>
            <a:r>
              <a:rPr lang="en-US" smtClean="0"/>
              <a:t>Tell me more about that.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Clarifying Probe</a:t>
            </a:r>
          </a:p>
        </p:txBody>
      </p:sp>
      <p:sp>
        <p:nvSpPr>
          <p:cNvPr id="3" name="Content Placeholder 2"/>
          <p:cNvSpPr>
            <a:spLocks noGrp="1"/>
          </p:cNvSpPr>
          <p:nvPr>
            <p:ph idx="1"/>
          </p:nvPr>
        </p:nvSpPr>
        <p:spPr>
          <a:xfrm>
            <a:off x="457200" y="1600200"/>
            <a:ext cx="8229600" cy="3962400"/>
          </a:xfrm>
        </p:spPr>
        <p:txBody>
          <a:bodyPr rtlCol="0">
            <a:normAutofit lnSpcReduction="10000"/>
          </a:bodyPr>
          <a:lstStyle/>
          <a:p>
            <a:pPr eaLnBrk="1" fontAlgn="auto" hangingPunct="1">
              <a:spcAft>
                <a:spcPts val="0"/>
              </a:spcAft>
              <a:buFont typeface="Arial" pitchFamily="34" charset="0"/>
              <a:buChar char="•"/>
              <a:defRPr/>
            </a:pPr>
            <a:r>
              <a:rPr lang="en-US" dirty="0" smtClean="0"/>
              <a:t>Do you mean breastfeeding will be painful?</a:t>
            </a:r>
          </a:p>
          <a:p>
            <a:pPr eaLnBrk="1" fontAlgn="auto" hangingPunct="1">
              <a:spcAft>
                <a:spcPts val="0"/>
              </a:spcAft>
              <a:buFont typeface="Arial" pitchFamily="34" charset="0"/>
              <a:buChar char="•"/>
              <a:defRPr/>
            </a:pPr>
            <a:r>
              <a:rPr lang="en-US" dirty="0" smtClean="0"/>
              <a:t>What part about breastfeeding do you think will be most uncomfortable?</a:t>
            </a:r>
          </a:p>
          <a:p>
            <a:pPr eaLnBrk="1" fontAlgn="auto" hangingPunct="1">
              <a:spcAft>
                <a:spcPts val="0"/>
              </a:spcAft>
              <a:buFont typeface="Arial" pitchFamily="34" charset="0"/>
              <a:buChar char="•"/>
              <a:defRPr/>
            </a:pPr>
            <a:r>
              <a:rPr lang="en-US" dirty="0" smtClean="0"/>
              <a:t>When you say, “It’s too hard” do you mean it will be too hard to learn how to breastfeed?</a:t>
            </a:r>
          </a:p>
          <a:p>
            <a:pPr eaLnBrk="1" fontAlgn="auto" hangingPunct="1">
              <a:spcAft>
                <a:spcPts val="0"/>
              </a:spcAft>
              <a:buFont typeface="Arial" pitchFamily="34" charset="0"/>
              <a:buChar char="•"/>
              <a:defRPr/>
            </a:pPr>
            <a:r>
              <a:rPr lang="en-US" dirty="0" smtClean="0"/>
              <a:t>Are you concerned breastfeeding will be embarrassing to </a:t>
            </a:r>
            <a:r>
              <a:rPr lang="en-US" i="1" dirty="0" smtClean="0"/>
              <a:t>you </a:t>
            </a:r>
            <a:r>
              <a:rPr lang="en-US" dirty="0" smtClean="0"/>
              <a:t>or to someone who might see you?</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smtClean="0"/>
              <a:t>Reflecting Probe</a:t>
            </a:r>
          </a:p>
        </p:txBody>
      </p:sp>
      <p:sp>
        <p:nvSpPr>
          <p:cNvPr id="17411" name="Content Placeholder 2"/>
          <p:cNvSpPr>
            <a:spLocks noGrp="1"/>
          </p:cNvSpPr>
          <p:nvPr>
            <p:ph idx="1"/>
          </p:nvPr>
        </p:nvSpPr>
        <p:spPr/>
        <p:txBody>
          <a:bodyPr/>
          <a:lstStyle/>
          <a:p>
            <a:pPr eaLnBrk="1" hangingPunct="1"/>
            <a:r>
              <a:rPr lang="en-US" smtClean="0"/>
              <a:t>So you’re saying you don’t think you can breastfeed.</a:t>
            </a:r>
          </a:p>
          <a:p>
            <a:pPr eaLnBrk="1" hangingPunct="1"/>
            <a:r>
              <a:rPr lang="en-US" smtClean="0"/>
              <a:t>You think your mother won’t approve of breastfeeding.</a:t>
            </a:r>
          </a:p>
          <a:p>
            <a:pPr eaLnBrk="1" hangingPunct="1"/>
            <a:r>
              <a:rPr lang="en-US" smtClean="0"/>
              <a:t>You feel he is possessive of you and will not like it if you pay more attention to the baby.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mtClean="0"/>
              <a:t>Redirecting Probe</a:t>
            </a:r>
          </a:p>
        </p:txBody>
      </p:sp>
      <p:sp>
        <p:nvSpPr>
          <p:cNvPr id="18435" name="Content Placeholder 2"/>
          <p:cNvSpPr>
            <a:spLocks noGrp="1"/>
          </p:cNvSpPr>
          <p:nvPr>
            <p:ph idx="1"/>
          </p:nvPr>
        </p:nvSpPr>
        <p:spPr/>
        <p:txBody>
          <a:bodyPr/>
          <a:lstStyle/>
          <a:p>
            <a:pPr eaLnBrk="1" hangingPunct="1"/>
            <a:r>
              <a:rPr lang="en-US" smtClean="0"/>
              <a:t>I can see you’re worried about your finances, and we’re going to give you some names of people who can help before you leave.  Other than that concern, what other concerns do you have about breastfeeding?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t>Padding</a:t>
            </a:r>
          </a:p>
        </p:txBody>
      </p:sp>
      <p:sp>
        <p:nvSpPr>
          <p:cNvPr id="19459" name="Content Placeholder 2"/>
          <p:cNvSpPr>
            <a:spLocks noGrp="1"/>
          </p:cNvSpPr>
          <p:nvPr>
            <p:ph idx="1"/>
          </p:nvPr>
        </p:nvSpPr>
        <p:spPr/>
        <p:txBody>
          <a:bodyPr/>
          <a:lstStyle/>
          <a:p>
            <a:pPr eaLnBrk="1" hangingPunct="1"/>
            <a:r>
              <a:rPr lang="en-US" smtClean="0"/>
              <a:t>Ways to pad responses:</a:t>
            </a:r>
          </a:p>
          <a:p>
            <a:pPr lvl="1" eaLnBrk="1" hangingPunct="1"/>
            <a:r>
              <a:rPr lang="en-US" smtClean="0"/>
              <a:t>Use the mother’s name</a:t>
            </a:r>
          </a:p>
          <a:p>
            <a:pPr lvl="1" eaLnBrk="1" hangingPunct="1"/>
            <a:r>
              <a:rPr lang="en-US" smtClean="0"/>
              <a:t>Add extra words</a:t>
            </a:r>
          </a:p>
          <a:p>
            <a:pPr lvl="1" eaLnBrk="1" hangingPunct="1"/>
            <a:r>
              <a:rPr lang="en-US" smtClean="0"/>
              <a:t>Pause before responding</a:t>
            </a:r>
          </a:p>
          <a:p>
            <a:pPr lvl="1" eaLnBrk="1" hangingPunct="1">
              <a:buFont typeface="Arial" charset="0"/>
              <a:buNone/>
            </a:pPr>
            <a:endParaRPr lang="en-US" smtClean="0"/>
          </a:p>
          <a:p>
            <a:pPr lvl="1" eaLnBrk="1" hangingPunct="1"/>
            <a:endParaRPr 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z="3600" smtClean="0"/>
              <a:t>Using Probes to Find Out More</a:t>
            </a:r>
            <a:br>
              <a:rPr lang="en-US" sz="3600" smtClean="0"/>
            </a:br>
            <a:endParaRPr lang="en-US" sz="3600" smtClean="0"/>
          </a:p>
        </p:txBody>
      </p:sp>
      <p:sp>
        <p:nvSpPr>
          <p:cNvPr id="20483" name="Text Box 6"/>
          <p:cNvSpPr txBox="1">
            <a:spLocks noChangeArrowheads="1"/>
          </p:cNvSpPr>
          <p:nvPr/>
        </p:nvSpPr>
        <p:spPr bwMode="auto">
          <a:xfrm>
            <a:off x="1828800" y="3810000"/>
            <a:ext cx="594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atin typeface="Calibri" pitchFamily="34" charset="0"/>
              </a:rPr>
              <a:t>Handout 3.2:  “Practice with Probes”</a:t>
            </a:r>
          </a:p>
        </p:txBody>
      </p:sp>
      <p:pic>
        <p:nvPicPr>
          <p:cNvPr id="20484" name="Picture 6"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81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mtClean="0"/>
              <a:t>Core Competency</a:t>
            </a:r>
          </a:p>
        </p:txBody>
      </p:sp>
      <p:sp>
        <p:nvSpPr>
          <p:cNvPr id="3075" name="Content Placeholder 2"/>
          <p:cNvSpPr>
            <a:spLocks noGrp="1"/>
          </p:cNvSpPr>
          <p:nvPr>
            <p:ph idx="1"/>
          </p:nvPr>
        </p:nvSpPr>
        <p:spPr/>
        <p:txBody>
          <a:bodyPr/>
          <a:lstStyle/>
          <a:p>
            <a:pPr eaLnBrk="1" hangingPunct="1"/>
            <a:r>
              <a:rPr lang="en-US" smtClean="0"/>
              <a:t>Develops rapport and fosters open dialogue to successfully communicate with mothers and their families about breastfeeding.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dirty="0" smtClean="0"/>
              <a:t>Step Two:  </a:t>
            </a:r>
            <a:br>
              <a:rPr lang="en-US" sz="4000" dirty="0" smtClean="0"/>
            </a:br>
            <a:r>
              <a:rPr lang="en-US" sz="4000" b="1" dirty="0" smtClean="0"/>
              <a:t>Affirm Feelings</a:t>
            </a:r>
          </a:p>
        </p:txBody>
      </p:sp>
      <p:sp>
        <p:nvSpPr>
          <p:cNvPr id="21507" name="Rectangle 3"/>
          <p:cNvSpPr>
            <a:spLocks noGrp="1" noChangeArrowheads="1"/>
          </p:cNvSpPr>
          <p:nvPr>
            <p:ph type="body" idx="1"/>
          </p:nvPr>
        </p:nvSpPr>
        <p:spPr>
          <a:xfrm>
            <a:off x="457200" y="1828800"/>
            <a:ext cx="8229600" cy="4297363"/>
          </a:xfrm>
        </p:spPr>
        <p:txBody>
          <a:bodyPr/>
          <a:lstStyle/>
          <a:p>
            <a:pPr eaLnBrk="1" hangingPunct="1"/>
            <a:r>
              <a:rPr lang="en-US" smtClean="0"/>
              <a:t>Most important part of a successful communication exchange</a:t>
            </a:r>
          </a:p>
          <a:p>
            <a:pPr eaLnBrk="1" hangingPunct="1"/>
            <a:r>
              <a:rPr lang="en-US" smtClean="0"/>
              <a:t>Mothers are not ready for information until they feel their opinions have been heard</a:t>
            </a:r>
          </a:p>
          <a:p>
            <a:pPr eaLnBrk="1" hangingPunct="1"/>
            <a:r>
              <a:rPr lang="en-US" smtClean="0"/>
              <a:t>Allows mothers to GLOW by drawing attention to what they are doing well</a:t>
            </a:r>
          </a:p>
          <a:p>
            <a:pPr eaLnBrk="1" hangingPunct="1"/>
            <a:endParaRPr lang="en-US"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How Affirmation Helps </a:t>
            </a:r>
            <a:br>
              <a:rPr lang="en-US" smtClean="0"/>
            </a:br>
            <a:r>
              <a:rPr lang="en-US" smtClean="0"/>
              <a:t>Build Connection</a:t>
            </a:r>
          </a:p>
        </p:txBody>
      </p:sp>
      <p:sp>
        <p:nvSpPr>
          <p:cNvPr id="22531" name="Rectangle 3"/>
          <p:cNvSpPr>
            <a:spLocks noGrp="1" noChangeArrowheads="1"/>
          </p:cNvSpPr>
          <p:nvPr>
            <p:ph type="body" sz="half" idx="1"/>
          </p:nvPr>
        </p:nvSpPr>
        <p:spPr>
          <a:xfrm>
            <a:off x="4648200" y="1600200"/>
            <a:ext cx="4038600" cy="4525963"/>
          </a:xfrm>
        </p:spPr>
        <p:txBody>
          <a:bodyPr/>
          <a:lstStyle/>
          <a:p>
            <a:pPr eaLnBrk="1" hangingPunct="1"/>
            <a:r>
              <a:rPr lang="en-US" sz="2800" smtClean="0"/>
              <a:t>Builds confidence and self-respect</a:t>
            </a:r>
          </a:p>
          <a:p>
            <a:pPr eaLnBrk="1" hangingPunct="1"/>
            <a:r>
              <a:rPr lang="en-US" sz="2800" smtClean="0"/>
              <a:t>Helps mothers relax and safe, which builds trust in you and your information</a:t>
            </a:r>
          </a:p>
          <a:p>
            <a:pPr eaLnBrk="1" hangingPunct="1"/>
            <a:r>
              <a:rPr lang="en-US" sz="2800" smtClean="0"/>
              <a:t>Does not imply agreeing with her choices</a:t>
            </a:r>
          </a:p>
        </p:txBody>
      </p:sp>
      <p:pic>
        <p:nvPicPr>
          <p:cNvPr id="18438" name="Picture 6" descr="100_7609"/>
          <p:cNvPicPr>
            <a:picLocks noGrp="1" noChangeAspect="1" noChangeArrowheads="1"/>
          </p:cNvPicPr>
          <p:nvPr>
            <p:ph sz="half" idx="4294967295"/>
          </p:nvPr>
        </p:nvPicPr>
        <p:blipFill>
          <a:blip r:embed="rId3"/>
          <a:srcRect/>
          <a:stretch>
            <a:fillRect/>
          </a:stretch>
        </p:blipFill>
        <p:spPr>
          <a:xfrm>
            <a:off x="381000" y="1752600"/>
            <a:ext cx="4038600" cy="3028950"/>
          </a:xfrm>
          <a:ln w="25400">
            <a:solidFill>
              <a:schemeClr val="tx1">
                <a:lumMod val="50000"/>
                <a:lumOff val="50000"/>
                <a:alpha val="99000"/>
              </a:schemeClr>
            </a:solidFill>
          </a:ln>
        </p:spPr>
      </p:pic>
      <p:sp>
        <p:nvSpPr>
          <p:cNvPr id="45060" name="TextBox 4"/>
          <p:cNvSpPr txBox="1">
            <a:spLocks noChangeArrowheads="1"/>
          </p:cNvSpPr>
          <p:nvPr/>
        </p:nvSpPr>
        <p:spPr bwMode="auto">
          <a:xfrm>
            <a:off x="381000" y="4876800"/>
            <a:ext cx="4038600" cy="338138"/>
          </a:xfrm>
          <a:prstGeom prst="rect">
            <a:avLst/>
          </a:prstGeom>
          <a:noFill/>
          <a:ln w="9525">
            <a:noFill/>
            <a:miter lim="800000"/>
            <a:headEnd/>
            <a:tailEnd/>
          </a:ln>
        </p:spPr>
        <p:txBody>
          <a:bodyPr>
            <a:spAutoFit/>
          </a:bodyPr>
          <a:lstStyle/>
          <a:p>
            <a:pPr algn="ctr">
              <a:defRPr/>
            </a:pPr>
            <a:r>
              <a:rPr lang="en-US" sz="1600" i="1" dirty="0">
                <a:solidFill>
                  <a:schemeClr val="tx1">
                    <a:lumMod val="50000"/>
                    <a:lumOff val="50000"/>
                  </a:schemeClr>
                </a:solidFill>
                <a:latin typeface="Calibri" pitchFamily="34" charset="0"/>
                <a:cs typeface="+mn-cs"/>
              </a:rPr>
              <a:t>Miami-Dade WIC Program, Miami, FL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Ways To Affirm</a:t>
            </a:r>
          </a:p>
        </p:txBody>
      </p:sp>
      <p:sp>
        <p:nvSpPr>
          <p:cNvPr id="23555" name="Rectangle 3"/>
          <p:cNvSpPr>
            <a:spLocks noGrp="1" noChangeArrowheads="1"/>
          </p:cNvSpPr>
          <p:nvPr>
            <p:ph type="body" idx="1"/>
          </p:nvPr>
        </p:nvSpPr>
        <p:spPr/>
        <p:txBody>
          <a:bodyPr/>
          <a:lstStyle/>
          <a:p>
            <a:pPr eaLnBrk="1" hangingPunct="1"/>
            <a:r>
              <a:rPr lang="en-US" smtClean="0"/>
              <a:t>Agree with her</a:t>
            </a:r>
          </a:p>
          <a:p>
            <a:pPr eaLnBrk="1" hangingPunct="1"/>
            <a:r>
              <a:rPr lang="en-US" smtClean="0"/>
              <a:t>Show her she’s not alone</a:t>
            </a:r>
          </a:p>
          <a:p>
            <a:pPr eaLnBrk="1" hangingPunct="1"/>
            <a:r>
              <a:rPr lang="en-US" smtClean="0"/>
              <a:t>Read between the lines</a:t>
            </a:r>
          </a:p>
          <a:p>
            <a:pPr eaLnBrk="1" hangingPunct="1"/>
            <a:r>
              <a:rPr lang="en-US" smtClean="0"/>
              <a:t>Shine the spotlight</a:t>
            </a:r>
          </a:p>
          <a:p>
            <a:pPr eaLnBrk="1" hangingPunct="1"/>
            <a:r>
              <a:rPr lang="en-US" smtClean="0"/>
              <a:t>Show her how she is a good mother</a:t>
            </a:r>
          </a:p>
          <a:p>
            <a:pPr lvl="1" eaLnBrk="1" hangingPunct="1">
              <a:buFontTx/>
              <a:buNone/>
            </a:pPr>
            <a:endParaRPr lang="en-US" smtClean="0"/>
          </a:p>
        </p:txBody>
      </p:sp>
      <p:sp>
        <p:nvSpPr>
          <p:cNvPr id="23556" name="Text Box 4"/>
          <p:cNvSpPr txBox="1">
            <a:spLocks noChangeArrowheads="1"/>
          </p:cNvSpPr>
          <p:nvPr/>
        </p:nvSpPr>
        <p:spPr bwMode="auto">
          <a:xfrm>
            <a:off x="2209800" y="5105400"/>
            <a:ext cx="502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atin typeface="Calibri" pitchFamily="34" charset="0"/>
              </a:rPr>
              <a:t>Handout 3.3: “Affirmation Snapshot”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The Gift of Affirmation</a:t>
            </a:r>
          </a:p>
        </p:txBody>
      </p:sp>
      <p:pic>
        <p:nvPicPr>
          <p:cNvPr id="24579" name="Picture 5"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8288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3"/>
          <p:cNvSpPr txBox="1">
            <a:spLocks noChangeArrowheads="1"/>
          </p:cNvSpPr>
          <p:nvPr/>
        </p:nvSpPr>
        <p:spPr bwMode="auto">
          <a:xfrm>
            <a:off x="2590800" y="4267200"/>
            <a:ext cx="4191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Calibri" pitchFamily="34" charset="0"/>
              </a:rPr>
              <a:t>Handout 3.4:  “The Gift of Affirmation”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Practice:  Affirming New Mothers</a:t>
            </a:r>
          </a:p>
        </p:txBody>
      </p:sp>
      <p:sp>
        <p:nvSpPr>
          <p:cNvPr id="3" name="Content Placeholder 2"/>
          <p:cNvSpPr>
            <a:spLocks noGrp="1"/>
          </p:cNvSpPr>
          <p:nvPr>
            <p:ph idx="1"/>
          </p:nvPr>
        </p:nvSpPr>
        <p:spPr>
          <a:xfrm>
            <a:off x="457200" y="1600200"/>
            <a:ext cx="8229600" cy="3886200"/>
          </a:xfrm>
        </p:spPr>
        <p:txBody>
          <a:bodyPr rtlCol="0">
            <a:normAutofit fontScale="92500" lnSpcReduction="20000"/>
          </a:bodyPr>
          <a:lstStyle/>
          <a:p>
            <a:pPr eaLnBrk="1" fontAlgn="auto" hangingPunct="1">
              <a:spcAft>
                <a:spcPts val="0"/>
              </a:spcAft>
              <a:buFont typeface="Arial" pitchFamily="34" charset="0"/>
              <a:buChar char="•"/>
              <a:defRPr/>
            </a:pPr>
            <a:r>
              <a:rPr lang="en-US" dirty="0" smtClean="0"/>
              <a:t>My breasts are too small.  The baby                               will starve.</a:t>
            </a:r>
          </a:p>
          <a:p>
            <a:pPr eaLnBrk="1" fontAlgn="auto" hangingPunct="1">
              <a:spcAft>
                <a:spcPts val="0"/>
              </a:spcAft>
              <a:buFont typeface="Arial" pitchFamily="34" charset="0"/>
              <a:buChar char="•"/>
              <a:defRPr/>
            </a:pPr>
            <a:r>
              <a:rPr lang="en-US" dirty="0" smtClean="0"/>
              <a:t>I’d be too afraid to breastfeed since                                    I smoke.</a:t>
            </a:r>
          </a:p>
          <a:p>
            <a:pPr eaLnBrk="1" fontAlgn="auto" hangingPunct="1">
              <a:spcAft>
                <a:spcPts val="0"/>
              </a:spcAft>
              <a:buFont typeface="Arial" pitchFamily="34" charset="0"/>
              <a:buChar char="•"/>
              <a:defRPr/>
            </a:pPr>
            <a:r>
              <a:rPr lang="en-US" dirty="0" smtClean="0"/>
              <a:t>I don’t want my dad to see me breastfeed.</a:t>
            </a:r>
          </a:p>
          <a:p>
            <a:pPr eaLnBrk="1" fontAlgn="auto" hangingPunct="1">
              <a:spcAft>
                <a:spcPts val="0"/>
              </a:spcAft>
              <a:buFont typeface="Arial" pitchFamily="34" charset="0"/>
              <a:buChar char="•"/>
              <a:defRPr/>
            </a:pPr>
            <a:r>
              <a:rPr lang="en-US" dirty="0" smtClean="0"/>
              <a:t>I’m afraid breastfeeding will be too painful.</a:t>
            </a:r>
          </a:p>
          <a:p>
            <a:pPr eaLnBrk="1" fontAlgn="auto" hangingPunct="1">
              <a:spcAft>
                <a:spcPts val="0"/>
              </a:spcAft>
              <a:buFont typeface="Arial" pitchFamily="34" charset="0"/>
              <a:buChar char="•"/>
              <a:defRPr/>
            </a:pPr>
            <a:r>
              <a:rPr lang="en-US" dirty="0" smtClean="0"/>
              <a:t>I want some formula, too, since I don’t think I’m making enough milk.</a:t>
            </a:r>
          </a:p>
          <a:p>
            <a:pPr eaLnBrk="1" fontAlgn="auto" hangingPunct="1">
              <a:spcAft>
                <a:spcPts val="0"/>
              </a:spcAft>
              <a:buFont typeface="Arial" pitchFamily="34" charset="0"/>
              <a:buChar char="•"/>
              <a:defRPr/>
            </a:pPr>
            <a:r>
              <a:rPr lang="en-US" dirty="0" smtClean="0"/>
              <a:t>She wants to nurse all the time!</a:t>
            </a:r>
            <a:endParaRPr lang="en-US" dirty="0"/>
          </a:p>
        </p:txBody>
      </p:sp>
      <p:pic>
        <p:nvPicPr>
          <p:cNvPr id="25604" name="Picture 5" descr="icons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6764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Show Me!</a:t>
            </a:r>
          </a:p>
        </p:txBody>
      </p:sp>
      <p:sp>
        <p:nvSpPr>
          <p:cNvPr id="26627" name="Text Box 6"/>
          <p:cNvSpPr txBox="1">
            <a:spLocks noChangeArrowheads="1"/>
          </p:cNvSpPr>
          <p:nvPr/>
        </p:nvSpPr>
        <p:spPr bwMode="auto">
          <a:xfrm>
            <a:off x="685800" y="3810000"/>
            <a:ext cx="8001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atin typeface="Calibri" pitchFamily="34" charset="0"/>
              </a:rPr>
              <a:t>DVD:  “Show Me Video Vignettes” </a:t>
            </a:r>
          </a:p>
          <a:p>
            <a:pPr algn="ctr" eaLnBrk="1" hangingPunct="1">
              <a:spcBef>
                <a:spcPct val="50000"/>
              </a:spcBef>
            </a:pPr>
            <a:r>
              <a:rPr lang="en-US">
                <a:latin typeface="Calibri" pitchFamily="34" charset="0"/>
              </a:rPr>
              <a:t>Handout 3.5: “Show Me Video Vignette – Using 3-Step to Counsel New Mothers”</a:t>
            </a:r>
          </a:p>
        </p:txBody>
      </p:sp>
      <p:pic>
        <p:nvPicPr>
          <p:cNvPr id="26628" name="Picture 5"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057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Role Plays</a:t>
            </a:r>
          </a:p>
        </p:txBody>
      </p:sp>
      <p:sp>
        <p:nvSpPr>
          <p:cNvPr id="27651" name="Text Box 6"/>
          <p:cNvSpPr txBox="1">
            <a:spLocks noChangeArrowheads="1"/>
          </p:cNvSpPr>
          <p:nvPr/>
        </p:nvSpPr>
        <p:spPr bwMode="auto">
          <a:xfrm>
            <a:off x="2286000" y="4191000"/>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atin typeface="Calibri" pitchFamily="34" charset="0"/>
              </a:rPr>
              <a:t>Handout 3.6:  “Role Play Scenarios”</a:t>
            </a:r>
          </a:p>
        </p:txBody>
      </p:sp>
      <p:pic>
        <p:nvPicPr>
          <p:cNvPr id="27652" name="Picture 5"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0574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Step 3:</a:t>
            </a:r>
            <a:br>
              <a:rPr lang="en-US" dirty="0" smtClean="0"/>
            </a:br>
            <a:r>
              <a:rPr lang="en-US" b="1" dirty="0" smtClean="0"/>
              <a:t>Education</a:t>
            </a:r>
            <a:endParaRPr lang="en-US" b="1" dirty="0"/>
          </a:p>
        </p:txBody>
      </p:sp>
      <p:pic>
        <p:nvPicPr>
          <p:cNvPr id="4" name="Content Placeholder 3" descr="Elisa teaching.JPG"/>
          <p:cNvPicPr>
            <a:picLocks noGrp="1" noChangeAspect="1"/>
          </p:cNvPicPr>
          <p:nvPr>
            <p:ph sz="half" idx="2"/>
          </p:nvPr>
        </p:nvPicPr>
        <p:blipFill>
          <a:blip r:embed="rId2"/>
          <a:stretch>
            <a:fillRect/>
          </a:stretch>
        </p:blipFill>
        <p:spPr>
          <a:xfrm>
            <a:off x="381000" y="1828800"/>
            <a:ext cx="4040188" cy="2452688"/>
          </a:xfrm>
          <a:ln>
            <a:solidFill>
              <a:schemeClr val="tx1">
                <a:lumMod val="50000"/>
                <a:lumOff val="50000"/>
                <a:alpha val="99000"/>
              </a:schemeClr>
            </a:solidFill>
          </a:ln>
        </p:spPr>
      </p:pic>
      <p:sp>
        <p:nvSpPr>
          <p:cNvPr id="28676" name="Text Placeholder 5"/>
          <p:cNvSpPr>
            <a:spLocks noGrp="1"/>
          </p:cNvSpPr>
          <p:nvPr>
            <p:ph type="body" sz="quarter" idx="3"/>
          </p:nvPr>
        </p:nvSpPr>
        <p:spPr/>
        <p:txBody>
          <a:bodyPr/>
          <a:lstStyle/>
          <a:p>
            <a:pPr eaLnBrk="1" hangingPunct="1"/>
            <a:r>
              <a:rPr lang="en-US" smtClean="0"/>
              <a:t>Adults learn best when you:</a:t>
            </a:r>
          </a:p>
        </p:txBody>
      </p:sp>
      <p:sp>
        <p:nvSpPr>
          <p:cNvPr id="28677" name="Content Placeholder 6"/>
          <p:cNvSpPr>
            <a:spLocks noGrp="1"/>
          </p:cNvSpPr>
          <p:nvPr>
            <p:ph sz="quarter" idx="4"/>
          </p:nvPr>
        </p:nvSpPr>
        <p:spPr/>
        <p:txBody>
          <a:bodyPr/>
          <a:lstStyle/>
          <a:p>
            <a:pPr eaLnBrk="1" hangingPunct="1"/>
            <a:r>
              <a:rPr lang="en-US" smtClean="0"/>
              <a:t>Target info to mother’s concerns</a:t>
            </a:r>
          </a:p>
          <a:p>
            <a:pPr eaLnBrk="1" hangingPunct="1"/>
            <a:r>
              <a:rPr lang="en-US" smtClean="0"/>
              <a:t>Feed information in small bites</a:t>
            </a:r>
          </a:p>
          <a:p>
            <a:pPr eaLnBrk="1" hangingPunct="1"/>
            <a:r>
              <a:rPr lang="en-US" smtClean="0"/>
              <a:t>Give 2-3 simple options</a:t>
            </a:r>
          </a:p>
          <a:p>
            <a:pPr eaLnBrk="1" hangingPunct="1"/>
            <a:r>
              <a:rPr lang="en-US" smtClean="0"/>
              <a:t>Keep it simple</a:t>
            </a:r>
          </a:p>
          <a:p>
            <a:pPr eaLnBrk="1" hangingPunct="1"/>
            <a:r>
              <a:rPr lang="en-US" smtClean="0"/>
              <a:t>Reinforce the information</a:t>
            </a:r>
          </a:p>
        </p:txBody>
      </p:sp>
      <p:sp>
        <p:nvSpPr>
          <p:cNvPr id="56325" name="TextBox 7"/>
          <p:cNvSpPr txBox="1">
            <a:spLocks noChangeArrowheads="1"/>
          </p:cNvSpPr>
          <p:nvPr/>
        </p:nvSpPr>
        <p:spPr bwMode="auto">
          <a:xfrm>
            <a:off x="381000" y="4267200"/>
            <a:ext cx="4038600" cy="338138"/>
          </a:xfrm>
          <a:prstGeom prst="rect">
            <a:avLst/>
          </a:prstGeom>
          <a:noFill/>
          <a:ln w="9525">
            <a:noFill/>
            <a:miter lim="800000"/>
            <a:headEnd/>
            <a:tailEnd/>
          </a:ln>
        </p:spPr>
        <p:txBody>
          <a:bodyPr>
            <a:spAutoFit/>
          </a:bodyPr>
          <a:lstStyle/>
          <a:p>
            <a:pPr algn="ctr">
              <a:defRPr/>
            </a:pPr>
            <a:r>
              <a:rPr lang="en-US" sz="1600" i="1" dirty="0">
                <a:solidFill>
                  <a:schemeClr val="tx1">
                    <a:lumMod val="50000"/>
                    <a:lumOff val="50000"/>
                  </a:schemeClr>
                </a:solidFill>
                <a:latin typeface="Calibri" pitchFamily="34" charset="0"/>
                <a:cs typeface="+mn-cs"/>
              </a:rPr>
              <a:t>Miami-Dade WIC</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Start With Heart</a:t>
            </a:r>
          </a:p>
        </p:txBody>
      </p:sp>
      <p:pic>
        <p:nvPicPr>
          <p:cNvPr id="29699" name="Picture 11" descr="Pennsylvania 2"/>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b="3404"/>
          <a:stretch>
            <a:fillRect/>
          </a:stretch>
        </p:blipFill>
        <p:spPr>
          <a:xfrm>
            <a:off x="2590800" y="1524000"/>
            <a:ext cx="1995488" cy="3352800"/>
          </a:xfrm>
          <a:ln>
            <a:solidFill>
              <a:schemeClr val="bg2"/>
            </a:solidFill>
            <a:miter lim="800000"/>
            <a:headEnd/>
            <a:tailEnd/>
          </a:ln>
        </p:spPr>
      </p:pic>
      <p:sp>
        <p:nvSpPr>
          <p:cNvPr id="21507" name="Rectangle 3"/>
          <p:cNvSpPr>
            <a:spLocks noGrp="1" noChangeArrowheads="1"/>
          </p:cNvSpPr>
          <p:nvPr>
            <p:ph type="body" sz="half" idx="1"/>
          </p:nvPr>
        </p:nvSpPr>
        <p:spPr>
          <a:xfrm>
            <a:off x="4648200" y="1371600"/>
            <a:ext cx="4038600" cy="3962400"/>
          </a:xfrm>
        </p:spPr>
        <p:txBody>
          <a:bodyPr rtlCol="0">
            <a:normAutofit lnSpcReduction="10000"/>
          </a:bodyPr>
          <a:lstStyle/>
          <a:p>
            <a:pPr eaLnBrk="1" fontAlgn="auto" hangingPunct="1">
              <a:spcAft>
                <a:spcPts val="0"/>
              </a:spcAft>
              <a:buFont typeface="Arial" pitchFamily="34" charset="0"/>
              <a:buChar char="•"/>
              <a:defRPr/>
            </a:pPr>
            <a:r>
              <a:rPr lang="en-US" sz="2800" dirty="0" smtClean="0"/>
              <a:t>Tie messages to what mothers value:  </a:t>
            </a:r>
          </a:p>
          <a:p>
            <a:pPr lvl="1" eaLnBrk="1" fontAlgn="auto" hangingPunct="1">
              <a:spcAft>
                <a:spcPts val="0"/>
              </a:spcAft>
              <a:buFont typeface="Arial" pitchFamily="34" charset="0"/>
              <a:buChar char="–"/>
              <a:defRPr/>
            </a:pPr>
            <a:r>
              <a:rPr lang="en-US" sz="2400" dirty="0" smtClean="0"/>
              <a:t>Being close to baby</a:t>
            </a:r>
          </a:p>
          <a:p>
            <a:pPr lvl="1" eaLnBrk="1" fontAlgn="auto" hangingPunct="1">
              <a:spcAft>
                <a:spcPts val="0"/>
              </a:spcAft>
              <a:buFont typeface="Arial" pitchFamily="34" charset="0"/>
              <a:buChar char="–"/>
              <a:defRPr/>
            </a:pPr>
            <a:r>
              <a:rPr lang="en-US" sz="2400" dirty="0" smtClean="0"/>
              <a:t>Being good mothers</a:t>
            </a:r>
          </a:p>
          <a:p>
            <a:pPr lvl="1" eaLnBrk="1" fontAlgn="auto" hangingPunct="1">
              <a:spcAft>
                <a:spcPts val="0"/>
              </a:spcAft>
              <a:buFont typeface="Arial" pitchFamily="34" charset="0"/>
              <a:buChar char="–"/>
              <a:defRPr/>
            </a:pPr>
            <a:r>
              <a:rPr lang="en-US" sz="2400" dirty="0" smtClean="0"/>
              <a:t>Sense of success</a:t>
            </a:r>
          </a:p>
          <a:p>
            <a:pPr lvl="1" eaLnBrk="1" fontAlgn="auto" hangingPunct="1">
              <a:spcAft>
                <a:spcPts val="0"/>
              </a:spcAft>
              <a:buFont typeface="Arial" pitchFamily="34" charset="0"/>
              <a:buChar char="–"/>
              <a:defRPr/>
            </a:pPr>
            <a:r>
              <a:rPr lang="en-US" sz="2400" dirty="0" smtClean="0"/>
              <a:t>Happiness</a:t>
            </a:r>
          </a:p>
          <a:p>
            <a:pPr lvl="1" eaLnBrk="1" fontAlgn="auto" hangingPunct="1">
              <a:spcAft>
                <a:spcPts val="0"/>
              </a:spcAft>
              <a:buFont typeface="Arial" pitchFamily="34" charset="0"/>
              <a:buChar char="–"/>
              <a:defRPr/>
            </a:pPr>
            <a:r>
              <a:rPr lang="en-US" sz="2400" dirty="0" smtClean="0"/>
              <a:t>Having their children love them</a:t>
            </a:r>
          </a:p>
          <a:p>
            <a:pPr eaLnBrk="1" fontAlgn="auto" hangingPunct="1">
              <a:spcAft>
                <a:spcPts val="0"/>
              </a:spcAft>
              <a:buFont typeface="Arial" pitchFamily="34" charset="0"/>
              <a:buChar char="•"/>
              <a:defRPr/>
            </a:pPr>
            <a:r>
              <a:rPr lang="en-US" sz="2800" dirty="0" smtClean="0"/>
              <a:t>State WIC Resources</a:t>
            </a:r>
          </a:p>
          <a:p>
            <a:pPr lvl="1" eaLnBrk="1" fontAlgn="auto" hangingPunct="1">
              <a:spcAft>
                <a:spcPts val="0"/>
              </a:spcAft>
              <a:buFontTx/>
              <a:buNone/>
              <a:defRPr/>
            </a:pPr>
            <a:endParaRPr lang="en-US" sz="2400" dirty="0" smtClean="0"/>
          </a:p>
        </p:txBody>
      </p:sp>
      <p:sp>
        <p:nvSpPr>
          <p:cNvPr id="57348" name="Text Box 13"/>
          <p:cNvSpPr txBox="1">
            <a:spLocks noChangeArrowheads="1"/>
          </p:cNvSpPr>
          <p:nvPr/>
        </p:nvSpPr>
        <p:spPr bwMode="auto">
          <a:xfrm>
            <a:off x="990600" y="4953000"/>
            <a:ext cx="2895600" cy="338138"/>
          </a:xfrm>
          <a:prstGeom prst="rect">
            <a:avLst/>
          </a:prstGeom>
          <a:noFill/>
          <a:ln w="9525">
            <a:noFill/>
            <a:miter lim="800000"/>
            <a:headEnd/>
            <a:tailEnd/>
          </a:ln>
        </p:spPr>
        <p:txBody>
          <a:bodyPr>
            <a:spAutoFit/>
          </a:bodyPr>
          <a:lstStyle/>
          <a:p>
            <a:pPr algn="ctr">
              <a:spcBef>
                <a:spcPct val="50000"/>
              </a:spcBef>
              <a:defRPr/>
            </a:pPr>
            <a:r>
              <a:rPr lang="en-US" sz="1600" i="1" dirty="0">
                <a:solidFill>
                  <a:schemeClr val="tx1">
                    <a:lumMod val="50000"/>
                    <a:lumOff val="50000"/>
                  </a:schemeClr>
                </a:solidFill>
                <a:latin typeface="Calibri" pitchFamily="34" charset="0"/>
                <a:cs typeface="+mn-cs"/>
              </a:rPr>
              <a:t>Pennsylvania WIC State Agency</a:t>
            </a:r>
            <a:endParaRPr lang="en-US" sz="1600" i="1" dirty="0">
              <a:solidFill>
                <a:schemeClr val="tx1">
                  <a:lumMod val="50000"/>
                  <a:lumOff val="50000"/>
                </a:schemeClr>
              </a:solidFill>
              <a:latin typeface="Calibri" pitchFamily="34" charset="0"/>
              <a:cs typeface="+mn-cs"/>
            </a:endParaRPr>
          </a:p>
        </p:txBody>
      </p:sp>
      <p:pic>
        <p:nvPicPr>
          <p:cNvPr id="29702" name="Picture 14" descr="810338-Brstfdg-Poster1AAD07"/>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l="6180" t="3999" r="7692" b="3999"/>
          <a:stretch>
            <a:fillRect/>
          </a:stretch>
        </p:blipFill>
        <p:spPr>
          <a:xfrm>
            <a:off x="228600" y="1524000"/>
            <a:ext cx="2119313" cy="3352800"/>
          </a:xfrm>
          <a:ln w="25400">
            <a:solidFill>
              <a:schemeClr val="bg2"/>
            </a:solid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What’s in YOUR Junk Drawer?</a:t>
            </a:r>
          </a:p>
        </p:txBody>
      </p:sp>
      <p:pic>
        <p:nvPicPr>
          <p:cNvPr id="30723" name="Picture 5"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828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7" descr="old tools"/>
          <p:cNvPicPr>
            <a:picLocks noChangeAspect="1" noChangeArrowheads="1"/>
          </p:cNvPicPr>
          <p:nvPr/>
        </p:nvPicPr>
        <p:blipFill>
          <a:blip r:embed="rId4"/>
          <a:srcRect/>
          <a:stretch>
            <a:fillRect/>
          </a:stretch>
        </p:blipFill>
        <p:spPr bwMode="auto">
          <a:xfrm>
            <a:off x="762000" y="1676400"/>
            <a:ext cx="4572000" cy="3032125"/>
          </a:xfrm>
          <a:prstGeom prst="rect">
            <a:avLst/>
          </a:prstGeom>
          <a:noFill/>
          <a:ln>
            <a:solidFill>
              <a:schemeClr val="tx1">
                <a:lumMod val="50000"/>
                <a:lumOff val="50000"/>
                <a:alpha val="99000"/>
              </a:schemeClr>
            </a:solidFill>
          </a:ln>
        </p:spPr>
      </p:pic>
      <p:sp>
        <p:nvSpPr>
          <p:cNvPr id="30725" name="Rectangle 4"/>
          <p:cNvSpPr>
            <a:spLocks noChangeArrowheads="1"/>
          </p:cNvSpPr>
          <p:nvPr/>
        </p:nvSpPr>
        <p:spPr bwMode="auto">
          <a:xfrm>
            <a:off x="5638800" y="3733800"/>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50000"/>
              </a:spcBef>
            </a:pPr>
            <a:r>
              <a:rPr lang="en-US">
                <a:latin typeface="Calibri" pitchFamily="34" charset="0"/>
              </a:rPr>
              <a:t>Handout 3.7: “Replacing Worn-Out Tools”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Learning Objectives</a:t>
            </a:r>
          </a:p>
        </p:txBody>
      </p:sp>
      <p:sp>
        <p:nvSpPr>
          <p:cNvPr id="4099" name="Rectangle 3"/>
          <p:cNvSpPr>
            <a:spLocks noGrp="1" noChangeArrowheads="1"/>
          </p:cNvSpPr>
          <p:nvPr>
            <p:ph type="body" idx="1"/>
          </p:nvPr>
        </p:nvSpPr>
        <p:spPr/>
        <p:txBody>
          <a:bodyPr/>
          <a:lstStyle/>
          <a:p>
            <a:pPr eaLnBrk="1" hangingPunct="1"/>
            <a:r>
              <a:rPr lang="en-US" sz="2800" smtClean="0"/>
              <a:t>Identify rapport building techniques that establish a positive relationship with pregnant or breastfeeding mothers.</a:t>
            </a:r>
          </a:p>
          <a:p>
            <a:pPr eaLnBrk="1" hangingPunct="1"/>
            <a:r>
              <a:rPr lang="en-US" sz="2800" smtClean="0"/>
              <a:t>Demonstrate the ability to use participant-centered techniques (e.g. active listening, reflection, and affirmation) when communicating with or counseling pregnant or breastfeeding mothers.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dirty="0" smtClean="0"/>
              <a:t>More Tools for Connection</a:t>
            </a:r>
            <a:br>
              <a:rPr lang="en-US" sz="4000" dirty="0" smtClean="0"/>
            </a:br>
            <a:r>
              <a:rPr lang="en-US" sz="4000" b="1" dirty="0" smtClean="0"/>
              <a:t>The WIC Welcome</a:t>
            </a:r>
          </a:p>
        </p:txBody>
      </p:sp>
      <p:sp>
        <p:nvSpPr>
          <p:cNvPr id="31747" name="Rectangle 3"/>
          <p:cNvSpPr>
            <a:spLocks noGrp="1" noChangeArrowheads="1"/>
          </p:cNvSpPr>
          <p:nvPr>
            <p:ph type="body" sz="half" idx="1"/>
          </p:nvPr>
        </p:nvSpPr>
        <p:spPr>
          <a:xfrm>
            <a:off x="3581400" y="1600200"/>
            <a:ext cx="5105400" cy="4525963"/>
          </a:xfrm>
        </p:spPr>
        <p:txBody>
          <a:bodyPr/>
          <a:lstStyle/>
          <a:p>
            <a:pPr eaLnBrk="1" hangingPunct="1"/>
            <a:r>
              <a:rPr lang="en-US" sz="2800" smtClean="0"/>
              <a:t>The power of “first impressions” to WIC</a:t>
            </a:r>
          </a:p>
          <a:p>
            <a:pPr eaLnBrk="1" hangingPunct="1"/>
            <a:r>
              <a:rPr lang="en-US" sz="2800" smtClean="0"/>
              <a:t>Rolling out the welcome </a:t>
            </a:r>
          </a:p>
          <a:p>
            <a:pPr lvl="1" eaLnBrk="1" hangingPunct="1"/>
            <a:r>
              <a:rPr lang="en-US" sz="2400" smtClean="0"/>
              <a:t>Smile, helpful attitude</a:t>
            </a:r>
          </a:p>
          <a:p>
            <a:pPr lvl="1" eaLnBrk="1" hangingPunct="1"/>
            <a:r>
              <a:rPr lang="en-US" sz="2400" smtClean="0"/>
              <a:t>Non-judgmental approach</a:t>
            </a:r>
          </a:p>
          <a:p>
            <a:pPr eaLnBrk="1" hangingPunct="1"/>
            <a:r>
              <a:rPr lang="en-US" sz="2800" smtClean="0"/>
              <a:t>Role of clerks </a:t>
            </a:r>
          </a:p>
          <a:p>
            <a:pPr eaLnBrk="1" hangingPunct="1"/>
            <a:r>
              <a:rPr lang="en-US" sz="2800" smtClean="0"/>
              <a:t>Clinic environment</a:t>
            </a:r>
          </a:p>
        </p:txBody>
      </p:sp>
      <p:pic>
        <p:nvPicPr>
          <p:cNvPr id="9224" name="Picture 8" descr="100_8126"/>
          <p:cNvPicPr>
            <a:picLocks noGrp="1" noChangeAspect="1" noChangeArrowheads="1"/>
          </p:cNvPicPr>
          <p:nvPr>
            <p:ph sz="half" idx="4294967295"/>
          </p:nvPr>
        </p:nvPicPr>
        <p:blipFill>
          <a:blip r:embed="rId3"/>
          <a:srcRect l="16042" t="10156"/>
          <a:stretch>
            <a:fillRect/>
          </a:stretch>
        </p:blipFill>
        <p:spPr>
          <a:xfrm>
            <a:off x="762000" y="1674813"/>
            <a:ext cx="2544763" cy="3582987"/>
          </a:xfrm>
          <a:ln w="25400">
            <a:solidFill>
              <a:schemeClr val="tx1">
                <a:lumMod val="50000"/>
                <a:lumOff val="50000"/>
                <a:alpha val="99000"/>
              </a:schemeClr>
            </a:solidFill>
          </a:ln>
        </p:spPr>
      </p:pic>
      <p:sp>
        <p:nvSpPr>
          <p:cNvPr id="61444" name="TextBox 4"/>
          <p:cNvSpPr txBox="1">
            <a:spLocks noChangeArrowheads="1"/>
          </p:cNvSpPr>
          <p:nvPr/>
        </p:nvSpPr>
        <p:spPr bwMode="auto">
          <a:xfrm>
            <a:off x="685800" y="5257800"/>
            <a:ext cx="2743200" cy="338138"/>
          </a:xfrm>
          <a:prstGeom prst="rect">
            <a:avLst/>
          </a:prstGeom>
          <a:noFill/>
          <a:ln w="9525">
            <a:noFill/>
            <a:miter lim="800000"/>
            <a:headEnd/>
            <a:tailEnd/>
          </a:ln>
        </p:spPr>
        <p:txBody>
          <a:bodyPr>
            <a:spAutoFit/>
          </a:bodyPr>
          <a:lstStyle/>
          <a:p>
            <a:pPr algn="ctr">
              <a:defRPr/>
            </a:pPr>
            <a:r>
              <a:rPr lang="en-US" sz="1600" i="1" dirty="0">
                <a:solidFill>
                  <a:schemeClr val="tx1">
                    <a:lumMod val="50000"/>
                    <a:lumOff val="50000"/>
                  </a:schemeClr>
                </a:solidFill>
                <a:latin typeface="Calibri" pitchFamily="34" charset="0"/>
                <a:cs typeface="+mn-cs"/>
              </a:rPr>
              <a:t>Hialeah West WIC, Miami, FL</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Clerical Language </a:t>
            </a:r>
            <a:br>
              <a:rPr lang="en-US" dirty="0" smtClean="0"/>
            </a:br>
            <a:r>
              <a:rPr lang="en-US" dirty="0" smtClean="0"/>
              <a:t>Supporting Breastfeeding</a:t>
            </a:r>
            <a:endParaRPr lang="en-US" dirty="0"/>
          </a:p>
        </p:txBody>
      </p:sp>
      <p:sp>
        <p:nvSpPr>
          <p:cNvPr id="32771" name="Content Placeholder 2"/>
          <p:cNvSpPr>
            <a:spLocks noGrp="1"/>
          </p:cNvSpPr>
          <p:nvPr>
            <p:ph idx="1"/>
          </p:nvPr>
        </p:nvSpPr>
        <p:spPr/>
        <p:txBody>
          <a:bodyPr/>
          <a:lstStyle/>
          <a:p>
            <a:pPr eaLnBrk="1" hangingPunct="1"/>
            <a:r>
              <a:rPr lang="en-US" sz="2400" smtClean="0"/>
              <a:t>“You’re a great mom for breastfeeding.”</a:t>
            </a:r>
          </a:p>
          <a:p>
            <a:pPr eaLnBrk="1" hangingPunct="1"/>
            <a:r>
              <a:rPr lang="en-US" sz="2400" smtClean="0"/>
              <a:t>“Look at how your baby is looking at you.  He definitely knows you’re his mom!”</a:t>
            </a:r>
          </a:p>
          <a:p>
            <a:pPr eaLnBrk="1" hangingPunct="1"/>
            <a:r>
              <a:rPr lang="en-US" sz="2400" smtClean="0"/>
              <a:t> ”WIC has some great new food packages for breastfeeding moms!  The nutritionist will tell you more about them today!”</a:t>
            </a:r>
          </a:p>
          <a:p>
            <a:pPr eaLnBrk="1" hangingPunct="1"/>
            <a:r>
              <a:rPr lang="en-US" sz="2400" smtClean="0"/>
              <a:t>“WIC has peer counselors, WIC moms just like you, who you can talk to about making breastfeeding fit into our life.”</a:t>
            </a:r>
          </a:p>
          <a:p>
            <a:pPr eaLnBrk="1" hangingPunct="1"/>
            <a:endParaRPr lang="en-US" sz="2600" smtClean="0"/>
          </a:p>
          <a:p>
            <a:pPr eaLnBrk="1" hangingPunct="1"/>
            <a:endParaRPr lang="en-US" sz="2600" smtClean="0"/>
          </a:p>
        </p:txBody>
      </p:sp>
      <p:sp>
        <p:nvSpPr>
          <p:cNvPr id="32772" name="TextBox 3"/>
          <p:cNvSpPr txBox="1">
            <a:spLocks noChangeArrowheads="1"/>
          </p:cNvSpPr>
          <p:nvPr/>
        </p:nvSpPr>
        <p:spPr bwMode="auto">
          <a:xfrm>
            <a:off x="1143000" y="480060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Handout 3.8: “Clerical Language Supporting Breastfeeding”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dirty="0" smtClean="0"/>
              <a:t>Tools for Connection</a:t>
            </a:r>
            <a:br>
              <a:rPr lang="en-US" sz="4000" dirty="0" smtClean="0"/>
            </a:br>
            <a:r>
              <a:rPr lang="en-US" sz="4000" b="1" dirty="0" smtClean="0"/>
              <a:t>Body Language</a:t>
            </a:r>
          </a:p>
        </p:txBody>
      </p:sp>
      <p:sp>
        <p:nvSpPr>
          <p:cNvPr id="33795" name="Rectangle 3"/>
          <p:cNvSpPr>
            <a:spLocks noGrp="1" noChangeArrowheads="1"/>
          </p:cNvSpPr>
          <p:nvPr>
            <p:ph sz="half" idx="1"/>
          </p:nvPr>
        </p:nvSpPr>
        <p:spPr>
          <a:xfrm>
            <a:off x="4267200" y="1752600"/>
            <a:ext cx="4724400" cy="4373563"/>
          </a:xfrm>
        </p:spPr>
        <p:txBody>
          <a:bodyPr/>
          <a:lstStyle/>
          <a:p>
            <a:pPr eaLnBrk="1" hangingPunct="1"/>
            <a:r>
              <a:rPr lang="en-US" smtClean="0"/>
              <a:t>Words</a:t>
            </a:r>
          </a:p>
          <a:p>
            <a:pPr eaLnBrk="1" hangingPunct="1"/>
            <a:r>
              <a:rPr lang="en-US" smtClean="0"/>
              <a:t>Facial expressions/body language</a:t>
            </a:r>
          </a:p>
          <a:p>
            <a:pPr eaLnBrk="1" hangingPunct="1"/>
            <a:r>
              <a:rPr lang="en-US" smtClean="0"/>
              <a:t>Tone of voice</a:t>
            </a:r>
          </a:p>
        </p:txBody>
      </p:sp>
      <p:pic>
        <p:nvPicPr>
          <p:cNvPr id="5" name="Picture 6" descr="Picture 001.jpg                                                0021FF8EMacintosh HD                   BB703780:"/>
          <p:cNvPicPr>
            <a:picLocks noGrp="1" noChangeAspect="1" noChangeArrowheads="1"/>
          </p:cNvPicPr>
          <p:nvPr>
            <p:ph sz="half" idx="2"/>
          </p:nvPr>
        </p:nvPicPr>
        <p:blipFill>
          <a:blip r:embed="rId3" r:link="rId4"/>
          <a:srcRect/>
          <a:stretch>
            <a:fillRect/>
          </a:stretch>
        </p:blipFill>
        <p:spPr>
          <a:xfrm flipH="1">
            <a:off x="990600" y="1752600"/>
            <a:ext cx="3046413" cy="3125788"/>
          </a:xfrm>
          <a:ln w="25400">
            <a:solidFill>
              <a:schemeClr val="tx1">
                <a:lumMod val="50000"/>
                <a:lumOff val="50000"/>
                <a:alpha val="99000"/>
              </a:schemeClr>
            </a:solid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Setting the Tone</a:t>
            </a:r>
          </a:p>
        </p:txBody>
      </p:sp>
      <p:sp>
        <p:nvSpPr>
          <p:cNvPr id="34819" name="Rectangle 6"/>
          <p:cNvSpPr>
            <a:spLocks noGrp="1" noChangeArrowheads="1"/>
          </p:cNvSpPr>
          <p:nvPr>
            <p:ph type="body" idx="4294967295"/>
          </p:nvPr>
        </p:nvSpPr>
        <p:spPr>
          <a:xfrm>
            <a:off x="457200" y="1371600"/>
            <a:ext cx="8229600" cy="4754563"/>
          </a:xfrm>
        </p:spPr>
        <p:txBody>
          <a:bodyPr/>
          <a:lstStyle/>
          <a:p>
            <a:pPr eaLnBrk="1" hangingPunct="1">
              <a:lnSpc>
                <a:spcPct val="90000"/>
              </a:lnSpc>
            </a:pPr>
            <a:r>
              <a:rPr lang="en-US" sz="2400" b="1" smtClean="0"/>
              <a:t>CLERK: </a:t>
            </a:r>
            <a:endParaRPr lang="en-US" sz="2400" smtClean="0"/>
          </a:p>
          <a:p>
            <a:pPr lvl="1" eaLnBrk="1" hangingPunct="1">
              <a:lnSpc>
                <a:spcPct val="90000"/>
              </a:lnSpc>
            </a:pPr>
            <a:r>
              <a:rPr lang="en-US" sz="2200" smtClean="0"/>
              <a:t>A breastfeeding mother demands formula </a:t>
            </a:r>
            <a:r>
              <a:rPr lang="en-US" sz="2200" i="1" smtClean="0"/>
              <a:t>today </a:t>
            </a:r>
            <a:r>
              <a:rPr lang="en-US" sz="2200" smtClean="0"/>
              <a:t>because she is running out of milk.</a:t>
            </a:r>
            <a:r>
              <a:rPr lang="en-US" sz="2000" smtClean="0"/>
              <a:t> </a:t>
            </a:r>
            <a:endParaRPr lang="en-US" sz="2000" b="1" smtClean="0"/>
          </a:p>
          <a:p>
            <a:pPr eaLnBrk="1" hangingPunct="1">
              <a:lnSpc>
                <a:spcPct val="90000"/>
              </a:lnSpc>
            </a:pPr>
            <a:r>
              <a:rPr lang="en-US" sz="2400" b="1" smtClean="0"/>
              <a:t>CERTIFIER:</a:t>
            </a:r>
            <a:endParaRPr lang="en-US" sz="2400" smtClean="0"/>
          </a:p>
          <a:p>
            <a:pPr lvl="1" eaLnBrk="1" hangingPunct="1">
              <a:lnSpc>
                <a:spcPct val="90000"/>
              </a:lnSpc>
            </a:pPr>
            <a:r>
              <a:rPr lang="en-US" sz="2200" smtClean="0"/>
              <a:t>A pregnant teen is very shy and gives little information when you ask her about her thoughts on breastfeeding. </a:t>
            </a:r>
          </a:p>
          <a:p>
            <a:pPr lvl="1" eaLnBrk="1" hangingPunct="1">
              <a:lnSpc>
                <a:spcPct val="90000"/>
              </a:lnSpc>
            </a:pPr>
            <a:r>
              <a:rPr lang="en-US" sz="2200" smtClean="0"/>
              <a:t>A postpartum mother looks worn and haggard when she enters your office with her 1-week-old baby.</a:t>
            </a:r>
            <a:endParaRPr lang="en-US" sz="2200" b="1" smtClean="0"/>
          </a:p>
          <a:p>
            <a:pPr eaLnBrk="1" hangingPunct="1">
              <a:lnSpc>
                <a:spcPct val="90000"/>
              </a:lnSpc>
            </a:pPr>
            <a:r>
              <a:rPr lang="en-US" sz="2400" b="1" smtClean="0"/>
              <a:t>WIC MANAGER:</a:t>
            </a:r>
            <a:endParaRPr lang="en-US" sz="2400" smtClean="0"/>
          </a:p>
          <a:p>
            <a:pPr lvl="1" eaLnBrk="1" hangingPunct="1">
              <a:lnSpc>
                <a:spcPct val="90000"/>
              </a:lnSpc>
            </a:pPr>
            <a:r>
              <a:rPr lang="en-US" sz="2200" smtClean="0"/>
              <a:t>A clerk in your office complains that a very rude participant insulted her as she left. The clerk begins to cry. </a:t>
            </a:r>
          </a:p>
        </p:txBody>
      </p:sp>
      <p:pic>
        <p:nvPicPr>
          <p:cNvPr id="34820" name="Picture 5"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810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4000" smtClean="0"/>
              <a:t>Using 3-Step in Challenging Situations</a:t>
            </a:r>
          </a:p>
        </p:txBody>
      </p:sp>
      <p:sp>
        <p:nvSpPr>
          <p:cNvPr id="35843" name="Content Placeholder 4"/>
          <p:cNvSpPr>
            <a:spLocks noGrp="1"/>
          </p:cNvSpPr>
          <p:nvPr>
            <p:ph sz="half" idx="1"/>
          </p:nvPr>
        </p:nvSpPr>
        <p:spPr>
          <a:xfrm>
            <a:off x="4800600" y="1447800"/>
            <a:ext cx="3657600" cy="4449763"/>
          </a:xfrm>
        </p:spPr>
        <p:txBody>
          <a:bodyPr/>
          <a:lstStyle/>
          <a:p>
            <a:pPr eaLnBrk="1" hangingPunct="1"/>
            <a:r>
              <a:rPr lang="en-US" smtClean="0"/>
              <a:t>Ask open-ended questions to explore concerns</a:t>
            </a:r>
          </a:p>
          <a:p>
            <a:pPr eaLnBrk="1" hangingPunct="1"/>
            <a:r>
              <a:rPr lang="en-US" smtClean="0"/>
              <a:t>Show empathy through affirmation</a:t>
            </a:r>
          </a:p>
          <a:p>
            <a:pPr eaLnBrk="1" hangingPunct="1"/>
            <a:r>
              <a:rPr lang="en-US" smtClean="0"/>
              <a:t>Respect the mother’s decisions</a:t>
            </a:r>
          </a:p>
          <a:p>
            <a:pPr eaLnBrk="1" hangingPunct="1">
              <a:buFont typeface="Arial" charset="0"/>
              <a:buNone/>
            </a:pPr>
            <a:endParaRPr lang="en-US" smtClean="0"/>
          </a:p>
        </p:txBody>
      </p:sp>
      <p:pic>
        <p:nvPicPr>
          <p:cNvPr id="6" name="Content Placeholder 5" descr="clerk_at_counter_1[1].jpg"/>
          <p:cNvPicPr>
            <a:picLocks noGrp="1" noChangeAspect="1"/>
          </p:cNvPicPr>
          <p:nvPr>
            <p:ph sz="half" idx="2"/>
          </p:nvPr>
        </p:nvPicPr>
        <p:blipFill>
          <a:blip r:embed="rId3"/>
          <a:srcRect t="12329" r="5479"/>
          <a:stretch>
            <a:fillRect/>
          </a:stretch>
        </p:blipFill>
        <p:spPr>
          <a:xfrm>
            <a:off x="381000" y="1524000"/>
            <a:ext cx="4038600" cy="2808288"/>
          </a:xfrm>
          <a:ln w="25400">
            <a:solidFill>
              <a:schemeClr val="tx1">
                <a:lumMod val="50000"/>
                <a:lumOff val="50000"/>
                <a:alpha val="99000"/>
              </a:schemeClr>
            </a:solidFill>
          </a:ln>
        </p:spPr>
      </p:pic>
      <p:sp>
        <p:nvSpPr>
          <p:cNvPr id="68612" name="TextBox 6"/>
          <p:cNvSpPr txBox="1">
            <a:spLocks noChangeArrowheads="1"/>
          </p:cNvSpPr>
          <p:nvPr/>
        </p:nvSpPr>
        <p:spPr bwMode="auto">
          <a:xfrm>
            <a:off x="609600" y="4419600"/>
            <a:ext cx="3581400" cy="338138"/>
          </a:xfrm>
          <a:prstGeom prst="rect">
            <a:avLst/>
          </a:prstGeom>
          <a:noFill/>
          <a:ln w="9525">
            <a:noFill/>
            <a:miter lim="800000"/>
            <a:headEnd/>
            <a:tailEnd/>
          </a:ln>
        </p:spPr>
        <p:txBody>
          <a:bodyPr>
            <a:spAutoFit/>
          </a:bodyPr>
          <a:lstStyle/>
          <a:p>
            <a:pPr algn="ctr">
              <a:defRPr/>
            </a:pPr>
            <a:r>
              <a:rPr lang="en-US" sz="1600" i="1" dirty="0">
                <a:solidFill>
                  <a:schemeClr val="tx1">
                    <a:lumMod val="50000"/>
                    <a:lumOff val="50000"/>
                  </a:schemeClr>
                </a:solidFill>
                <a:latin typeface="Calibri" pitchFamily="34" charset="0"/>
                <a:cs typeface="+mn-cs"/>
              </a:rPr>
              <a:t>Utah WIC</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sz="3600" smtClean="0"/>
              <a:t>What About Mothers From Other Cultures?</a:t>
            </a:r>
          </a:p>
        </p:txBody>
      </p:sp>
      <p:sp>
        <p:nvSpPr>
          <p:cNvPr id="36867" name="Content Placeholder 2"/>
          <p:cNvSpPr>
            <a:spLocks noGrp="1"/>
          </p:cNvSpPr>
          <p:nvPr>
            <p:ph idx="1"/>
          </p:nvPr>
        </p:nvSpPr>
        <p:spPr/>
        <p:txBody>
          <a:bodyPr/>
          <a:lstStyle/>
          <a:p>
            <a:pPr eaLnBrk="1" hangingPunct="1"/>
            <a:r>
              <a:rPr lang="en-US" smtClean="0"/>
              <a:t>Be careful about broad cultural assumptions</a:t>
            </a:r>
          </a:p>
          <a:p>
            <a:pPr eaLnBrk="1" hangingPunct="1"/>
            <a:r>
              <a:rPr lang="en-US" smtClean="0"/>
              <a:t>Respect beliefs, even if different from your own</a:t>
            </a:r>
          </a:p>
          <a:p>
            <a:pPr eaLnBrk="1" hangingPunct="1"/>
            <a:r>
              <a:rPr lang="en-US" smtClean="0"/>
              <a:t>Affirm each mother</a:t>
            </a:r>
          </a:p>
          <a:p>
            <a:pPr eaLnBrk="1" hangingPunct="1"/>
            <a:endParaRPr lang="en-US"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Planting Seeds</a:t>
            </a:r>
          </a:p>
        </p:txBody>
      </p:sp>
      <p:sp>
        <p:nvSpPr>
          <p:cNvPr id="37891" name="Rectangle 3"/>
          <p:cNvSpPr>
            <a:spLocks noGrp="1" noChangeArrowheads="1"/>
          </p:cNvSpPr>
          <p:nvPr>
            <p:ph type="body" idx="1"/>
          </p:nvPr>
        </p:nvSpPr>
        <p:spPr/>
        <p:txBody>
          <a:bodyPr/>
          <a:lstStyle/>
          <a:p>
            <a:pPr eaLnBrk="1" hangingPunct="1"/>
            <a:r>
              <a:rPr lang="en-US" smtClean="0"/>
              <a:t>Seeds take varying amounts of time to take root and grow</a:t>
            </a:r>
          </a:p>
          <a:p>
            <a:pPr eaLnBrk="1" hangingPunct="1"/>
            <a:r>
              <a:rPr lang="en-US" smtClean="0"/>
              <a:t>Mothers require different levels of support</a:t>
            </a:r>
          </a:p>
          <a:p>
            <a:pPr eaLnBrk="1" hangingPunct="1"/>
            <a:r>
              <a:rPr lang="en-US" smtClean="0"/>
              <a:t>Our job:  Faithfulness in planting the seeds and watering them with support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3600" smtClean="0"/>
              <a:t>Application To Practice</a:t>
            </a:r>
          </a:p>
        </p:txBody>
      </p:sp>
      <p:sp>
        <p:nvSpPr>
          <p:cNvPr id="38915" name="Text Box 6"/>
          <p:cNvSpPr txBox="1">
            <a:spLocks noChangeArrowheads="1"/>
          </p:cNvSpPr>
          <p:nvPr/>
        </p:nvSpPr>
        <p:spPr bwMode="auto">
          <a:xfrm>
            <a:off x="1371600" y="4038600"/>
            <a:ext cx="678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atin typeface="Calibri" pitchFamily="34" charset="0"/>
              </a:rPr>
              <a:t>Handout 3.9: “Application To Practice: Communicating Connection” </a:t>
            </a:r>
          </a:p>
        </p:txBody>
      </p:sp>
      <p:pic>
        <p:nvPicPr>
          <p:cNvPr id="38916" name="Picture 6" descr="icon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981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Grow Your Breastfeeding Skills </a:t>
            </a:r>
          </a:p>
        </p:txBody>
      </p:sp>
      <p:sp>
        <p:nvSpPr>
          <p:cNvPr id="39939" name="Rectangle 3"/>
          <p:cNvSpPr>
            <a:spLocks noGrp="1" noChangeArrowheads="1"/>
          </p:cNvSpPr>
          <p:nvPr>
            <p:ph type="body" sz="half" idx="1"/>
          </p:nvPr>
        </p:nvSpPr>
        <p:spPr>
          <a:xfrm>
            <a:off x="1143000" y="4800600"/>
            <a:ext cx="6248400" cy="1143000"/>
          </a:xfrm>
        </p:spPr>
        <p:txBody>
          <a:bodyPr/>
          <a:lstStyle/>
          <a:p>
            <a:pPr algn="ctr" eaLnBrk="1" hangingPunct="1">
              <a:buFont typeface="Arial" charset="0"/>
              <a:buNone/>
            </a:pPr>
            <a:r>
              <a:rPr lang="en-US" sz="2400" smtClean="0"/>
              <a:t>“My Goals for Breastfeeding Support” </a:t>
            </a:r>
          </a:p>
          <a:p>
            <a:pPr algn="ctr" eaLnBrk="1" hangingPunct="1">
              <a:buFont typeface="Arial" charset="0"/>
              <a:buNone/>
            </a:pPr>
            <a:r>
              <a:rPr lang="en-US" sz="2400" smtClean="0"/>
              <a:t>Goal-Setting Flower</a:t>
            </a:r>
          </a:p>
          <a:p>
            <a:pPr eaLnBrk="1" hangingPunct="1"/>
            <a:endParaRPr lang="en-US" sz="2800" smtClean="0"/>
          </a:p>
          <a:p>
            <a:pPr eaLnBrk="1" hangingPunct="1">
              <a:buFont typeface="Arial" charset="0"/>
              <a:buNone/>
            </a:pPr>
            <a:endParaRPr lang="en-US" sz="2800" smtClean="0"/>
          </a:p>
        </p:txBody>
      </p:sp>
      <p:pic>
        <p:nvPicPr>
          <p:cNvPr id="39940" name="Picture 2" descr="C:\Users\Cathy\AppData\Local\Microsoft\Windows\Temporary Internet Files\Content.IE5\QKJ71DVJ\grow and glow flower goals.jpg">
            <a:hlinkClick r:id="rId3" action="ppaction://hlinkpres?slideindex=1&amp;slidetit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71600"/>
            <a:ext cx="28638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Planting Seeds</a:t>
            </a:r>
          </a:p>
        </p:txBody>
      </p:sp>
      <p:pic>
        <p:nvPicPr>
          <p:cNvPr id="1026" name="Picture 2" descr="C:\Users\Cathy\Pictures\My Pictures\USDA FNS Staff Curriculum\iStock_000006353733Small.jpg"/>
          <p:cNvPicPr>
            <a:picLocks noChangeAspect="1" noChangeArrowheads="1"/>
          </p:cNvPicPr>
          <p:nvPr/>
        </p:nvPicPr>
        <p:blipFill>
          <a:blip r:embed="rId3"/>
          <a:srcRect/>
          <a:stretch>
            <a:fillRect/>
          </a:stretch>
        </p:blipFill>
        <p:spPr bwMode="auto">
          <a:xfrm>
            <a:off x="1905000" y="1295400"/>
            <a:ext cx="5219700" cy="4168775"/>
          </a:xfrm>
          <a:prstGeom prst="rect">
            <a:avLst/>
          </a:prstGeom>
          <a:noFill/>
          <a:ln>
            <a:solidFill>
              <a:schemeClr val="tx1">
                <a:lumMod val="50000"/>
                <a:lumOff val="50000"/>
                <a:alpha val="99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Knowledge Isn’t Always Enough</a:t>
            </a:r>
          </a:p>
        </p:txBody>
      </p:sp>
      <p:sp>
        <p:nvSpPr>
          <p:cNvPr id="6147" name="Rectangle 3"/>
          <p:cNvSpPr>
            <a:spLocks noGrp="1" noChangeArrowheads="1"/>
          </p:cNvSpPr>
          <p:nvPr>
            <p:ph type="body" idx="1"/>
          </p:nvPr>
        </p:nvSpPr>
        <p:spPr/>
        <p:txBody>
          <a:bodyPr/>
          <a:lstStyle/>
          <a:p>
            <a:pPr eaLnBrk="1" hangingPunct="1"/>
            <a:r>
              <a:rPr lang="en-US" smtClean="0"/>
              <a:t>People do not always adopt healthy behaviors based on information alone</a:t>
            </a:r>
          </a:p>
          <a:p>
            <a:pPr eaLnBrk="1" hangingPunct="1"/>
            <a:r>
              <a:rPr lang="en-US" smtClean="0"/>
              <a:t>Effective counseling principles help mothers explore ways to work breastfeeding into their lives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smtClean="0"/>
              <a:t>First Things First: </a:t>
            </a:r>
            <a:br>
              <a:rPr lang="en-US" sz="4000" smtClean="0"/>
            </a:br>
            <a:r>
              <a:rPr lang="en-US" sz="4000" smtClean="0"/>
              <a:t>Connection Before Content</a:t>
            </a:r>
          </a:p>
        </p:txBody>
      </p:sp>
      <p:sp>
        <p:nvSpPr>
          <p:cNvPr id="7171" name="Rectangle 3"/>
          <p:cNvSpPr>
            <a:spLocks noGrp="1" noChangeArrowheads="1"/>
          </p:cNvSpPr>
          <p:nvPr>
            <p:ph type="body" idx="1"/>
          </p:nvPr>
        </p:nvSpPr>
        <p:spPr>
          <a:xfrm>
            <a:off x="457200" y="1600200"/>
            <a:ext cx="8458200" cy="4525963"/>
          </a:xfrm>
        </p:spPr>
        <p:txBody>
          <a:bodyPr/>
          <a:lstStyle/>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buFontTx/>
              <a:buNone/>
            </a:pPr>
            <a:endParaRPr lang="en-US" sz="2400" smtClean="0"/>
          </a:p>
          <a:p>
            <a:pPr algn="ctr" eaLnBrk="1" hangingPunct="1">
              <a:buFontTx/>
              <a:buNone/>
            </a:pPr>
            <a:r>
              <a:rPr lang="en-US" sz="2000" smtClean="0"/>
              <a:t>“People don’t care what you know</a:t>
            </a:r>
          </a:p>
          <a:p>
            <a:pPr algn="ctr" eaLnBrk="1" hangingPunct="1">
              <a:buFontTx/>
              <a:buNone/>
            </a:pPr>
            <a:r>
              <a:rPr lang="en-US" sz="2000" smtClean="0"/>
              <a:t> until they know you care.”  --Anonymous</a:t>
            </a:r>
          </a:p>
          <a:p>
            <a:pPr eaLnBrk="1" hangingPunct="1">
              <a:buFontTx/>
              <a:buNone/>
            </a:pPr>
            <a:endParaRPr lang="en-US" sz="2400" smtClean="0"/>
          </a:p>
        </p:txBody>
      </p:sp>
      <p:pic>
        <p:nvPicPr>
          <p:cNvPr id="6149" name="Picture 5" descr="Kaylee's fingers"/>
          <p:cNvPicPr>
            <a:picLocks noChangeAspect="1" noChangeArrowheads="1"/>
          </p:cNvPicPr>
          <p:nvPr/>
        </p:nvPicPr>
        <p:blipFill>
          <a:blip r:embed="rId3"/>
          <a:srcRect l="2155"/>
          <a:stretch>
            <a:fillRect/>
          </a:stretch>
        </p:blipFill>
        <p:spPr bwMode="auto">
          <a:xfrm>
            <a:off x="2362200" y="1447800"/>
            <a:ext cx="4756150" cy="3370263"/>
          </a:xfrm>
          <a:prstGeom prst="rect">
            <a:avLst/>
          </a:prstGeom>
          <a:noFill/>
          <a:ln w="25400">
            <a:solidFill>
              <a:schemeClr val="tx1">
                <a:lumMod val="50000"/>
                <a:lumOff val="50000"/>
              </a:schemeClr>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smtClean="0"/>
              <a:t>Tools for Connection:</a:t>
            </a:r>
            <a:br>
              <a:rPr lang="en-US" sz="4000" smtClean="0"/>
            </a:br>
            <a:r>
              <a:rPr lang="en-US" sz="4000" b="1" smtClean="0"/>
              <a:t>Active Listening Skills</a:t>
            </a:r>
            <a:endParaRPr lang="en-US" sz="4000" smtClean="0"/>
          </a:p>
        </p:txBody>
      </p:sp>
      <p:sp>
        <p:nvSpPr>
          <p:cNvPr id="8195" name="Rectangle 3"/>
          <p:cNvSpPr>
            <a:spLocks noGrp="1" noChangeArrowheads="1"/>
          </p:cNvSpPr>
          <p:nvPr>
            <p:ph type="body" idx="1"/>
          </p:nvPr>
        </p:nvSpPr>
        <p:spPr>
          <a:xfrm>
            <a:off x="457200" y="1752600"/>
            <a:ext cx="8229600" cy="4373563"/>
          </a:xfrm>
        </p:spPr>
        <p:txBody>
          <a:bodyPr/>
          <a:lstStyle/>
          <a:p>
            <a:pPr eaLnBrk="1" hangingPunct="1"/>
            <a:r>
              <a:rPr lang="en-US" smtClean="0"/>
              <a:t>Use open-ended questions and probes to explore concerns</a:t>
            </a:r>
          </a:p>
          <a:p>
            <a:pPr eaLnBrk="1" hangingPunct="1"/>
            <a:r>
              <a:rPr lang="en-US" smtClean="0"/>
              <a:t>Affirm feelings</a:t>
            </a:r>
          </a:p>
          <a:p>
            <a:pPr eaLnBrk="1" hangingPunct="1"/>
            <a:r>
              <a:rPr lang="en-US" smtClean="0"/>
              <a:t>Educate to target concerns</a:t>
            </a:r>
          </a:p>
          <a:p>
            <a:pPr eaLnBrk="1" hangingPunct="1"/>
            <a:r>
              <a:rPr lang="en-US" smtClean="0"/>
              <a:t>Information comes last</a:t>
            </a:r>
          </a:p>
          <a:p>
            <a:pPr eaLnBrk="1" hangingPunct="1">
              <a:buFontTx/>
              <a:buNone/>
            </a:pPr>
            <a:endParaRPr lang="en-US" smtClean="0"/>
          </a:p>
          <a:p>
            <a:pPr eaLnBrk="1" hangingPunct="1"/>
            <a:endParaRPr lang="en-US" smtClean="0"/>
          </a:p>
          <a:p>
            <a:pPr eaLnBrk="1" hangingPunct="1"/>
            <a:endParaRPr lang="en-US"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sz="4000" dirty="0" smtClean="0"/>
              <a:t>Step One:</a:t>
            </a:r>
            <a:br>
              <a:rPr lang="en-US" sz="4000" dirty="0" smtClean="0"/>
            </a:br>
            <a:r>
              <a:rPr lang="en-US" sz="4000" b="1" dirty="0" smtClean="0"/>
              <a:t>Open-Ended Questions</a:t>
            </a:r>
          </a:p>
        </p:txBody>
      </p:sp>
      <p:sp>
        <p:nvSpPr>
          <p:cNvPr id="9219" name="Rectangle 3"/>
          <p:cNvSpPr>
            <a:spLocks noGrp="1" noChangeArrowheads="1"/>
          </p:cNvSpPr>
          <p:nvPr>
            <p:ph type="body" sz="half" idx="1"/>
          </p:nvPr>
        </p:nvSpPr>
        <p:spPr>
          <a:xfrm>
            <a:off x="4648200" y="1600200"/>
            <a:ext cx="4038600" cy="4525963"/>
          </a:xfrm>
        </p:spPr>
        <p:txBody>
          <a:bodyPr/>
          <a:lstStyle/>
          <a:p>
            <a:pPr eaLnBrk="1" hangingPunct="1"/>
            <a:r>
              <a:rPr lang="en-US" sz="2800" smtClean="0"/>
              <a:t>Help mothers feel safe sharing thoughts and feelings</a:t>
            </a:r>
          </a:p>
          <a:p>
            <a:pPr eaLnBrk="1" hangingPunct="1"/>
            <a:r>
              <a:rPr lang="en-US" sz="2800" smtClean="0"/>
              <a:t>Avoid making clients feel interrogated</a:t>
            </a:r>
          </a:p>
          <a:p>
            <a:pPr eaLnBrk="1" hangingPunct="1"/>
            <a:r>
              <a:rPr lang="en-US" sz="2800" smtClean="0"/>
              <a:t>Have no right or wrong answer</a:t>
            </a:r>
          </a:p>
          <a:p>
            <a:pPr eaLnBrk="1" hangingPunct="1"/>
            <a:r>
              <a:rPr lang="en-US" sz="2800" smtClean="0"/>
              <a:t>Build trust and openness</a:t>
            </a:r>
          </a:p>
        </p:txBody>
      </p:sp>
      <p:pic>
        <p:nvPicPr>
          <p:cNvPr id="14344" name="Picture 8"/>
          <p:cNvPicPr>
            <a:picLocks noGrp="1" noChangeAspect="1" noChangeArrowheads="1"/>
          </p:cNvPicPr>
          <p:nvPr>
            <p:ph sz="half" idx="4294967295"/>
          </p:nvPr>
        </p:nvPicPr>
        <p:blipFill>
          <a:blip r:embed="rId3"/>
          <a:srcRect/>
          <a:stretch>
            <a:fillRect/>
          </a:stretch>
        </p:blipFill>
        <p:spPr>
          <a:xfrm>
            <a:off x="381000" y="1676400"/>
            <a:ext cx="4038600" cy="3028950"/>
          </a:xfrm>
          <a:ln w="25400">
            <a:solidFill>
              <a:schemeClr val="tx1">
                <a:lumMod val="50000"/>
                <a:lumOff val="50000"/>
                <a:alpha val="99000"/>
              </a:schemeClr>
            </a:solidFill>
          </a:ln>
        </p:spPr>
      </p:pic>
      <p:sp>
        <p:nvSpPr>
          <p:cNvPr id="26628" name="TextBox 4"/>
          <p:cNvSpPr txBox="1">
            <a:spLocks noChangeArrowheads="1"/>
          </p:cNvSpPr>
          <p:nvPr/>
        </p:nvSpPr>
        <p:spPr bwMode="auto">
          <a:xfrm>
            <a:off x="304800" y="4800600"/>
            <a:ext cx="3962400" cy="338138"/>
          </a:xfrm>
          <a:prstGeom prst="rect">
            <a:avLst/>
          </a:prstGeom>
          <a:noFill/>
          <a:ln w="9525">
            <a:noFill/>
            <a:miter lim="800000"/>
            <a:headEnd/>
            <a:tailEnd/>
          </a:ln>
        </p:spPr>
        <p:txBody>
          <a:bodyPr>
            <a:spAutoFit/>
          </a:bodyPr>
          <a:lstStyle/>
          <a:p>
            <a:pPr algn="ctr">
              <a:defRPr/>
            </a:pPr>
            <a:r>
              <a:rPr lang="en-US" sz="1600" i="1" dirty="0">
                <a:solidFill>
                  <a:schemeClr val="tx1">
                    <a:lumMod val="50000"/>
                    <a:lumOff val="50000"/>
                  </a:schemeClr>
                </a:solidFill>
                <a:latin typeface="Calibri" pitchFamily="34" charset="0"/>
                <a:cs typeface="+mn-cs"/>
              </a:rPr>
              <a:t>North Miami Beach WIC, Miami, FL</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304800"/>
            <a:ext cx="8458200" cy="1143000"/>
          </a:xfrm>
        </p:spPr>
        <p:txBody>
          <a:bodyPr/>
          <a:lstStyle/>
          <a:p>
            <a:pPr eaLnBrk="1" hangingPunct="1"/>
            <a:r>
              <a:rPr lang="en-US" smtClean="0"/>
              <a:t>Examples of Open-Ended Questions</a:t>
            </a:r>
          </a:p>
        </p:txBody>
      </p:sp>
      <p:sp>
        <p:nvSpPr>
          <p:cNvPr id="10243" name="Rectangle 3"/>
          <p:cNvSpPr>
            <a:spLocks noGrp="1" noChangeArrowheads="1"/>
          </p:cNvSpPr>
          <p:nvPr>
            <p:ph type="body" idx="1"/>
          </p:nvPr>
        </p:nvSpPr>
        <p:spPr>
          <a:xfrm>
            <a:off x="457200" y="1447800"/>
            <a:ext cx="8229600" cy="4525963"/>
          </a:xfrm>
        </p:spPr>
        <p:txBody>
          <a:bodyPr/>
          <a:lstStyle/>
          <a:p>
            <a:pPr eaLnBrk="1" hangingPunct="1"/>
            <a:r>
              <a:rPr lang="en-US" sz="2800" b="1" smtClean="0"/>
              <a:t>WHAT</a:t>
            </a:r>
          </a:p>
          <a:p>
            <a:pPr lvl="1" eaLnBrk="1" hangingPunct="1"/>
            <a:r>
              <a:rPr lang="en-US" sz="2400" smtClean="0"/>
              <a:t>What has your mother told you about breastfeeding?</a:t>
            </a:r>
          </a:p>
          <a:p>
            <a:pPr lvl="1" eaLnBrk="1" hangingPunct="1"/>
            <a:r>
              <a:rPr lang="en-US" sz="2400" smtClean="0"/>
              <a:t>What paperwork did you bring with you today? </a:t>
            </a:r>
          </a:p>
          <a:p>
            <a:pPr eaLnBrk="1" hangingPunct="1"/>
            <a:r>
              <a:rPr lang="en-US" sz="2800" b="1" smtClean="0"/>
              <a:t>HOW</a:t>
            </a:r>
          </a:p>
          <a:p>
            <a:pPr lvl="1" eaLnBrk="1" hangingPunct="1"/>
            <a:r>
              <a:rPr lang="en-US" sz="2400" smtClean="0"/>
              <a:t>How do you feel about breastfeeding?</a:t>
            </a:r>
          </a:p>
          <a:p>
            <a:pPr lvl="1" eaLnBrk="1" hangingPunct="1"/>
            <a:r>
              <a:rPr lang="en-US" sz="2400" smtClean="0"/>
              <a:t>How is breastfeeding going?</a:t>
            </a:r>
          </a:p>
          <a:p>
            <a:pPr eaLnBrk="1" hangingPunct="1"/>
            <a:r>
              <a:rPr lang="en-US" sz="2800" b="1" smtClean="0"/>
              <a:t>TELL ME</a:t>
            </a:r>
          </a:p>
          <a:p>
            <a:pPr lvl="1" eaLnBrk="1" hangingPunct="1"/>
            <a:r>
              <a:rPr lang="en-US" sz="2400" smtClean="0"/>
              <a:t>Tell me why you feel you will need formula.</a:t>
            </a:r>
          </a:p>
          <a:p>
            <a:pPr lvl="1" eaLnBrk="1" hangingPunct="1"/>
            <a:r>
              <a:rPr lang="en-US" sz="2400" smtClean="0"/>
              <a:t>Tell me about a typical day at your house.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1179</Words>
  <Application>Microsoft Office PowerPoint</Application>
  <PresentationFormat>On-screen Show (4:3)</PresentationFormat>
  <Paragraphs>203</Paragraphs>
  <Slides>38</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PowerPoint Presentation</vt:lpstr>
      <vt:lpstr>Core Competency</vt:lpstr>
      <vt:lpstr>Learning Objectives</vt:lpstr>
      <vt:lpstr>Planting Seeds</vt:lpstr>
      <vt:lpstr>Knowledge Isn’t Always Enough</vt:lpstr>
      <vt:lpstr>First Things First:  Connection Before Content</vt:lpstr>
      <vt:lpstr>Tools for Connection: Active Listening Skills</vt:lpstr>
      <vt:lpstr>Step One: Open-Ended Questions</vt:lpstr>
      <vt:lpstr>Examples of Open-Ended Questions</vt:lpstr>
      <vt:lpstr>Open or Closed?</vt:lpstr>
      <vt:lpstr>Practice</vt:lpstr>
      <vt:lpstr>Using Open-Ended Questions in WIC </vt:lpstr>
      <vt:lpstr>Digging for More Information</vt:lpstr>
      <vt:lpstr>Extending Probe</vt:lpstr>
      <vt:lpstr>Clarifying Probe</vt:lpstr>
      <vt:lpstr>Reflecting Probe</vt:lpstr>
      <vt:lpstr>Redirecting Probe</vt:lpstr>
      <vt:lpstr>Padding</vt:lpstr>
      <vt:lpstr>Using Probes to Find Out More </vt:lpstr>
      <vt:lpstr>Step Two:   Affirm Feelings</vt:lpstr>
      <vt:lpstr>How Affirmation Helps  Build Connection</vt:lpstr>
      <vt:lpstr>Ways To Affirm</vt:lpstr>
      <vt:lpstr>The Gift of Affirmation</vt:lpstr>
      <vt:lpstr>Practice:  Affirming New Mothers</vt:lpstr>
      <vt:lpstr>Show Me!</vt:lpstr>
      <vt:lpstr>Role Plays</vt:lpstr>
      <vt:lpstr>Step 3: Education</vt:lpstr>
      <vt:lpstr>Start With Heart</vt:lpstr>
      <vt:lpstr>What’s in YOUR Junk Drawer?</vt:lpstr>
      <vt:lpstr>More Tools for Connection The WIC Welcome</vt:lpstr>
      <vt:lpstr>Clerical Language  Supporting Breastfeeding</vt:lpstr>
      <vt:lpstr>Tools for Connection Body Language</vt:lpstr>
      <vt:lpstr>Setting the Tone</vt:lpstr>
      <vt:lpstr>Using 3-Step in Challenging Situations</vt:lpstr>
      <vt:lpstr>What About Mothers From Other Cultures?</vt:lpstr>
      <vt:lpstr>Planting Seeds</vt:lpstr>
      <vt:lpstr>Application To Practice</vt:lpstr>
      <vt:lpstr>Grow Your Breastfeeding Skills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Cathy</dc:creator>
  <cp:lastModifiedBy>Pellechia, Kathleen</cp:lastModifiedBy>
  <cp:revision>77</cp:revision>
  <dcterms:created xsi:type="dcterms:W3CDTF">2009-04-19T18:48:00Z</dcterms:created>
  <dcterms:modified xsi:type="dcterms:W3CDTF">2013-06-25T16:40:58Z</dcterms:modified>
</cp:coreProperties>
</file>